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handoutMasterIdLst>
    <p:handoutMasterId r:id="rId52"/>
  </p:handoutMasterIdLst>
  <p:sldIdLst>
    <p:sldId id="342" r:id="rId5"/>
    <p:sldId id="384" r:id="rId6"/>
    <p:sldId id="387" r:id="rId7"/>
    <p:sldId id="388" r:id="rId8"/>
    <p:sldId id="389" r:id="rId9"/>
    <p:sldId id="385" r:id="rId10"/>
    <p:sldId id="390" r:id="rId11"/>
    <p:sldId id="397" r:id="rId12"/>
    <p:sldId id="386" r:id="rId13"/>
    <p:sldId id="391" r:id="rId14"/>
    <p:sldId id="392" r:id="rId15"/>
    <p:sldId id="393" r:id="rId16"/>
    <p:sldId id="394" r:id="rId17"/>
    <p:sldId id="395" r:id="rId18"/>
    <p:sldId id="410" r:id="rId19"/>
    <p:sldId id="396"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1" r:id="rId33"/>
    <p:sldId id="412" r:id="rId34"/>
    <p:sldId id="413" r:id="rId35"/>
    <p:sldId id="414" r:id="rId36"/>
    <p:sldId id="415" r:id="rId37"/>
    <p:sldId id="416" r:id="rId38"/>
    <p:sldId id="417" r:id="rId39"/>
    <p:sldId id="418" r:id="rId40"/>
    <p:sldId id="419" r:id="rId41"/>
    <p:sldId id="420" r:id="rId42"/>
    <p:sldId id="421" r:id="rId43"/>
    <p:sldId id="422" r:id="rId44"/>
    <p:sldId id="423" r:id="rId45"/>
    <p:sldId id="424" r:id="rId46"/>
    <p:sldId id="425" r:id="rId47"/>
    <p:sldId id="426" r:id="rId48"/>
    <p:sldId id="427" r:id="rId49"/>
    <p:sldId id="3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85"/>
            <p14:sldId id="390"/>
            <p14:sldId id="397"/>
          </p14:sldIdLst>
        </p14:section>
        <p14:section name="Phase A: Archi Vision" id="{8847A70F-5E11-44A7-9981-2266461FEBEF}">
          <p14:sldIdLst>
            <p14:sldId id="386"/>
            <p14:sldId id="391"/>
            <p14:sldId id="392"/>
            <p14:sldId id="393"/>
            <p14:sldId id="394"/>
            <p14:sldId id="395"/>
            <p14:sldId id="410"/>
          </p14:sldIdLst>
        </p14:section>
        <p14:section name="Phase B: Business Architecture" id="{0AEEA379-7622-47C3-8671-E7A6A25F6B1A}">
          <p14:sldIdLst>
            <p14:sldId id="396"/>
            <p14:sldId id="398"/>
            <p14:sldId id="399"/>
            <p14:sldId id="400"/>
            <p14:sldId id="401"/>
            <p14:sldId id="402"/>
            <p14:sldId id="403"/>
            <p14:sldId id="404"/>
            <p14:sldId id="405"/>
            <p14:sldId id="406"/>
            <p14:sldId id="407"/>
            <p14:sldId id="408"/>
            <p14:sldId id="409"/>
            <p14:sldId id="411"/>
          </p14:sldIdLst>
        </p14:section>
        <p14:section name="Phase C: IS Architecture (App)" id="{F566FB87-C2D4-4E04-A7C8-53189FD1F5C2}">
          <p14:sldIdLst>
            <p14:sldId id="412"/>
            <p14:sldId id="413"/>
            <p14:sldId id="414"/>
            <p14:sldId id="415"/>
            <p14:sldId id="416"/>
          </p14:sldIdLst>
        </p14:section>
        <p14:section name="Phase C: IS Architecture (Data)" id="{BD47F79F-18FF-4975-8533-CBA5582780F6}">
          <p14:sldIdLst>
            <p14:sldId id="417"/>
            <p14:sldId id="418"/>
          </p14:sldIdLst>
        </p14:section>
        <p14:section name="Phase D: Technology Architecture" id="{990DDAAE-B9C1-4690-8D4E-D9B489DB7DE9}">
          <p14:sldIdLst>
            <p14:sldId id="419"/>
            <p14:sldId id="420"/>
            <p14:sldId id="421"/>
            <p14:sldId id="422"/>
            <p14:sldId id="423"/>
          </p14:sldIdLst>
        </p14:section>
        <p14:section name="Phase E&amp;F: Oppor. &amp; Solution and Migration Planning" id="{0DD0B8C9-7D19-477D-AF1C-DAF6D37BAE17}">
          <p14:sldIdLst>
            <p14:sldId id="424"/>
            <p14:sldId id="425"/>
          </p14:sldIdLst>
        </p14:section>
        <p14:section name="Course Summary" id="{4CCC3B85-030B-41D7-8391-59635DC346E5}">
          <p14:sldIdLst>
            <p14:sldId id="426"/>
            <p14:sldId id="427"/>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9" autoAdjust="0"/>
    <p:restoredTop sz="91995" autoAdjust="0"/>
  </p:normalViewPr>
  <p:slideViewPr>
    <p:cSldViewPr snapToGrid="0" snapToObjects="1" showGuides="1">
      <p:cViewPr varScale="1">
        <p:scale>
          <a:sx n="47" d="100"/>
          <a:sy n="47" d="100"/>
        </p:scale>
        <p:origin x="48" y="102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3/2/2025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46</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Figure 08: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180A-08E5-E68B-A3A2-BC0B90C639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6AECF3-6BC5-28D8-62F8-6E282E00FBB0}"/>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Ontology View on Motivation Layer</a:t>
            </a:r>
            <a:endParaRPr lang="en-US" cap="none" dirty="0"/>
          </a:p>
        </p:txBody>
      </p:sp>
      <p:sp>
        <p:nvSpPr>
          <p:cNvPr id="9" name="TextBox 8">
            <a:extLst>
              <a:ext uri="{FF2B5EF4-FFF2-40B4-BE49-F238E27FC236}">
                <a16:creationId xmlns:a16="http://schemas.microsoft.com/office/drawing/2014/main" id="{0ED627A1-D81D-1EBC-4B8F-C9F39935005A}"/>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010</a:t>
            </a:r>
          </a:p>
        </p:txBody>
      </p:sp>
      <p:pic>
        <p:nvPicPr>
          <p:cNvPr id="12" name="Picture 11">
            <a:extLst>
              <a:ext uri="{FF2B5EF4-FFF2-40B4-BE49-F238E27FC236}">
                <a16:creationId xmlns:a16="http://schemas.microsoft.com/office/drawing/2014/main" id="{45FEA76F-27AE-BF89-3881-D312AC1C9FC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3A6636B-AA45-8035-B582-F51E4C518C0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860F058-C458-8775-B62B-0AD7CE5E6A59}"/>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B04E27A-221C-487F-68BD-6F2BC03E487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C4A2055-24E3-C290-CB9C-71E08E7FFCC8}"/>
              </a:ext>
            </a:extLst>
          </p:cNvPr>
          <p:cNvPicPr>
            <a:picLocks noChangeAspect="1"/>
          </p:cNvPicPr>
          <p:nvPr/>
        </p:nvPicPr>
        <p:blipFill>
          <a:blip r:embed="rId5"/>
          <a:stretch>
            <a:fillRect/>
          </a:stretch>
        </p:blipFill>
        <p:spPr>
          <a:xfrm>
            <a:off x="1879599" y="1655085"/>
            <a:ext cx="8631037" cy="499161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E26CF92-D00B-FDF8-8646-B5216E4B422A}"/>
              </a:ext>
            </a:extLst>
          </p:cNvPr>
          <p:cNvPicPr>
            <a:picLocks noChangeAspect="1"/>
          </p:cNvPicPr>
          <p:nvPr/>
        </p:nvPicPr>
        <p:blipFill>
          <a:blip r:embed="rId6"/>
          <a:stretch>
            <a:fillRect/>
          </a:stretch>
        </p:blipFill>
        <p:spPr>
          <a:xfrm>
            <a:off x="5047662" y="3192486"/>
            <a:ext cx="5947709" cy="3419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a:extLst>
              <a:ext uri="{FF2B5EF4-FFF2-40B4-BE49-F238E27FC236}">
                <a16:creationId xmlns:a16="http://schemas.microsoft.com/office/drawing/2014/main" id="{50B791AF-77F6-BDAB-8CE7-AA4E3597860F}"/>
              </a:ext>
            </a:extLst>
          </p:cNvPr>
          <p:cNvPicPr>
            <a:picLocks noChangeAspect="1"/>
          </p:cNvPicPr>
          <p:nvPr/>
        </p:nvPicPr>
        <p:blipFill>
          <a:blip r:embed="rId7"/>
          <a:stretch>
            <a:fillRect/>
          </a:stretch>
        </p:blipFill>
        <p:spPr>
          <a:xfrm>
            <a:off x="2197024" y="5073310"/>
            <a:ext cx="5947709" cy="1262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47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Figure 09: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011</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2E34-9B16-BD6D-752F-26F9C2D6DC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044A81-689E-2B98-E69A-D9B84A8E548D}"/>
              </a:ext>
            </a:extLst>
          </p:cNvPr>
          <p:cNvSpPr>
            <a:spLocks noGrp="1"/>
          </p:cNvSpPr>
          <p:nvPr>
            <p:ph type="title"/>
          </p:nvPr>
        </p:nvSpPr>
        <p:spPr>
          <a:xfrm>
            <a:off x="2005523" y="584362"/>
            <a:ext cx="9251758" cy="1200329"/>
          </a:xfrm>
        </p:spPr>
        <p:txBody>
          <a:bodyPr anchor="t"/>
          <a:lstStyle/>
          <a:p>
            <a:r>
              <a:rPr lang="en-US" altLang="zh-CN" cap="none" dirty="0"/>
              <a:t>Phase B: Business Architecture</a:t>
            </a:r>
            <a:br>
              <a:rPr lang="en-US" altLang="zh-CN" cap="none" dirty="0"/>
            </a:br>
            <a:r>
              <a:rPr lang="en-US" altLang="zh-CN" sz="2800" cap="none" dirty="0"/>
              <a:t>- Figure 10: Organization Decomposition (Nested)</a:t>
            </a:r>
            <a:endParaRPr lang="en-US" cap="none" dirty="0"/>
          </a:p>
        </p:txBody>
      </p:sp>
      <p:sp>
        <p:nvSpPr>
          <p:cNvPr id="9" name="TextBox 8">
            <a:extLst>
              <a:ext uri="{FF2B5EF4-FFF2-40B4-BE49-F238E27FC236}">
                <a16:creationId xmlns:a16="http://schemas.microsoft.com/office/drawing/2014/main" id="{B6859400-586D-FE5F-36B0-0A5113A320C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012</a:t>
            </a:r>
          </a:p>
        </p:txBody>
      </p:sp>
      <p:pic>
        <p:nvPicPr>
          <p:cNvPr id="12" name="Picture 11">
            <a:extLst>
              <a:ext uri="{FF2B5EF4-FFF2-40B4-BE49-F238E27FC236}">
                <a16:creationId xmlns:a16="http://schemas.microsoft.com/office/drawing/2014/main" id="{94B964F3-D365-E470-D323-135A45DE8DE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659C61-72A4-F5D7-DCE4-66BEA77263F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6CEDD00-AD1D-6411-A3A6-30DD95CCE04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AC29121-E34F-31BF-7DE5-5E14B09220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C933B8D-3E54-80D6-A4BC-CCA1275CAD3B}"/>
              </a:ext>
            </a:extLst>
          </p:cNvPr>
          <p:cNvPicPr>
            <a:picLocks noChangeAspect="1"/>
          </p:cNvPicPr>
          <p:nvPr/>
        </p:nvPicPr>
        <p:blipFill>
          <a:blip r:embed="rId5"/>
          <a:stretch>
            <a:fillRect/>
          </a:stretch>
        </p:blipFill>
        <p:spPr>
          <a:xfrm>
            <a:off x="1895847" y="1784691"/>
            <a:ext cx="7481833" cy="462373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2C44FCA-413B-FC3E-4531-0832D8645B6D}"/>
              </a:ext>
            </a:extLst>
          </p:cNvPr>
          <p:cNvPicPr>
            <a:picLocks noChangeAspect="1"/>
          </p:cNvPicPr>
          <p:nvPr/>
        </p:nvPicPr>
        <p:blipFill>
          <a:blip r:embed="rId6"/>
          <a:stretch>
            <a:fillRect/>
          </a:stretch>
        </p:blipFill>
        <p:spPr>
          <a:xfrm>
            <a:off x="5560484" y="2713704"/>
            <a:ext cx="5529791" cy="33074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5770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3FAC-11E1-7718-5829-0BF0E73B5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042975-3D21-6932-4063-5F831DD1A03C}"/>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11: Value Stream</a:t>
            </a:r>
            <a:endParaRPr lang="en-US" cap="none" dirty="0"/>
          </a:p>
        </p:txBody>
      </p:sp>
      <p:sp>
        <p:nvSpPr>
          <p:cNvPr id="9" name="TextBox 8">
            <a:extLst>
              <a:ext uri="{FF2B5EF4-FFF2-40B4-BE49-F238E27FC236}">
                <a16:creationId xmlns:a16="http://schemas.microsoft.com/office/drawing/2014/main" id="{48BDE55E-9ECC-0E0B-E880-6CA9176DE04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013</a:t>
            </a:r>
          </a:p>
        </p:txBody>
      </p:sp>
      <p:pic>
        <p:nvPicPr>
          <p:cNvPr id="12" name="Picture 11">
            <a:extLst>
              <a:ext uri="{FF2B5EF4-FFF2-40B4-BE49-F238E27FC236}">
                <a16:creationId xmlns:a16="http://schemas.microsoft.com/office/drawing/2014/main" id="{1BC57D9D-B1D9-41CA-BF68-BB527DF4FEB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6D866E6-3636-5D48-59D2-7491BB1F97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164039F-9358-E7E3-D49F-DA2BE92D3A1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7D0AD8B-4DFE-797C-3733-DCD40E39659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EA811314-9EF8-6779-98B4-AC55ABB94AB9}"/>
              </a:ext>
            </a:extLst>
          </p:cNvPr>
          <p:cNvPicPr>
            <a:picLocks noChangeAspect="1"/>
          </p:cNvPicPr>
          <p:nvPr/>
        </p:nvPicPr>
        <p:blipFill>
          <a:blip r:embed="rId5"/>
          <a:stretch>
            <a:fillRect/>
          </a:stretch>
        </p:blipFill>
        <p:spPr>
          <a:xfrm>
            <a:off x="2005523" y="1604442"/>
            <a:ext cx="7036877" cy="48987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E3A4930-CDF8-C016-AF55-D814AF04FC19}"/>
              </a:ext>
            </a:extLst>
          </p:cNvPr>
          <p:cNvPicPr>
            <a:picLocks noChangeAspect="1"/>
          </p:cNvPicPr>
          <p:nvPr/>
        </p:nvPicPr>
        <p:blipFill>
          <a:blip r:embed="rId6"/>
          <a:stretch>
            <a:fillRect/>
          </a:stretch>
        </p:blipFill>
        <p:spPr>
          <a:xfrm>
            <a:off x="3688079" y="3652067"/>
            <a:ext cx="7892681" cy="1971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8585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57A1-B68E-620F-FDE1-F946B538B3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3CE208-E42F-8FB1-3DA4-8363C3B12417}"/>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12: Capability Map View (Baseline)</a:t>
            </a:r>
            <a:endParaRPr lang="en-US" cap="none" dirty="0"/>
          </a:p>
        </p:txBody>
      </p:sp>
      <p:sp>
        <p:nvSpPr>
          <p:cNvPr id="9" name="TextBox 8">
            <a:extLst>
              <a:ext uri="{FF2B5EF4-FFF2-40B4-BE49-F238E27FC236}">
                <a16:creationId xmlns:a16="http://schemas.microsoft.com/office/drawing/2014/main" id="{EF75A271-71DA-397F-56C2-B19446F88E3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014</a:t>
            </a:r>
          </a:p>
        </p:txBody>
      </p:sp>
      <p:pic>
        <p:nvPicPr>
          <p:cNvPr id="12" name="Picture 11">
            <a:extLst>
              <a:ext uri="{FF2B5EF4-FFF2-40B4-BE49-F238E27FC236}">
                <a16:creationId xmlns:a16="http://schemas.microsoft.com/office/drawing/2014/main" id="{0096B281-C434-92E9-0609-15375307842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9FA39FC-47C0-D2CC-9E52-F1EE73DBC5AA}"/>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A597C46-E08F-9A9E-8965-4241606D791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D9E0891-649D-7C8B-C42F-BDA9AD58747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5B3DF3-62CA-1172-047F-B923C9AF3EFB}"/>
              </a:ext>
            </a:extLst>
          </p:cNvPr>
          <p:cNvPicPr>
            <a:picLocks noChangeAspect="1"/>
          </p:cNvPicPr>
          <p:nvPr/>
        </p:nvPicPr>
        <p:blipFill>
          <a:blip r:embed="rId5"/>
          <a:stretch>
            <a:fillRect/>
          </a:stretch>
        </p:blipFill>
        <p:spPr>
          <a:xfrm>
            <a:off x="2005523" y="1655085"/>
            <a:ext cx="7084685" cy="47601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AD1DEB9-8BCC-17F9-2204-9B47EBA7A0DC}"/>
              </a:ext>
            </a:extLst>
          </p:cNvPr>
          <p:cNvPicPr>
            <a:picLocks noChangeAspect="1"/>
          </p:cNvPicPr>
          <p:nvPr/>
        </p:nvPicPr>
        <p:blipFill>
          <a:blip r:embed="rId6"/>
          <a:stretch>
            <a:fillRect/>
          </a:stretch>
        </p:blipFill>
        <p:spPr>
          <a:xfrm>
            <a:off x="5158397" y="2855414"/>
            <a:ext cx="5989374" cy="36677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4983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E9879-B8BC-9B40-CA34-0D0F1061F2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1E1F6B-6F7D-CCC3-DED3-37B037A5E55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13: Value Stream – Capability Cross-Mapping</a:t>
            </a:r>
            <a:endParaRPr lang="en-US" cap="none" dirty="0"/>
          </a:p>
        </p:txBody>
      </p:sp>
      <p:sp>
        <p:nvSpPr>
          <p:cNvPr id="9" name="TextBox 8">
            <a:extLst>
              <a:ext uri="{FF2B5EF4-FFF2-40B4-BE49-F238E27FC236}">
                <a16:creationId xmlns:a16="http://schemas.microsoft.com/office/drawing/2014/main" id="{5EC43EAA-0DF4-91A2-BE17-7C99330EDD2F}"/>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015</a:t>
            </a:r>
          </a:p>
        </p:txBody>
      </p:sp>
      <p:pic>
        <p:nvPicPr>
          <p:cNvPr id="12" name="Picture 11">
            <a:extLst>
              <a:ext uri="{FF2B5EF4-FFF2-40B4-BE49-F238E27FC236}">
                <a16:creationId xmlns:a16="http://schemas.microsoft.com/office/drawing/2014/main" id="{E8EA19B5-05C8-8380-8E8D-B90100D9A856}"/>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829477A-93E5-B813-A304-F54A609BBEB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9F66291-9911-4205-36E0-2B81C2B0A0E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0EA2B-F3A5-0AEE-A7E6-D62CC0815A8E}"/>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8C92B8CC-78A8-396B-F4A6-9A35CBBFC4B8}"/>
              </a:ext>
            </a:extLst>
          </p:cNvPr>
          <p:cNvPicPr>
            <a:picLocks noChangeAspect="1"/>
          </p:cNvPicPr>
          <p:nvPr/>
        </p:nvPicPr>
        <p:blipFill>
          <a:blip r:embed="rId5"/>
          <a:stretch>
            <a:fillRect/>
          </a:stretch>
        </p:blipFill>
        <p:spPr>
          <a:xfrm>
            <a:off x="2112578" y="1878745"/>
            <a:ext cx="7220608" cy="482811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7ADDD7-EE3F-B02B-F29A-553A6BD9A81B}"/>
              </a:ext>
            </a:extLst>
          </p:cNvPr>
          <p:cNvPicPr>
            <a:picLocks noChangeAspect="1"/>
          </p:cNvPicPr>
          <p:nvPr/>
        </p:nvPicPr>
        <p:blipFill>
          <a:blip r:embed="rId6"/>
          <a:stretch>
            <a:fillRect/>
          </a:stretch>
        </p:blipFill>
        <p:spPr>
          <a:xfrm>
            <a:off x="5549460" y="3262230"/>
            <a:ext cx="5245869" cy="34446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4176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9DAEB-5647-3A67-DDB2-D5432D2869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3823D7-FE49-C3DD-B9AF-62ECDB82D540}"/>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14: Business Function View (Baseline)</a:t>
            </a:r>
            <a:endParaRPr lang="en-US" cap="none" dirty="0"/>
          </a:p>
        </p:txBody>
      </p:sp>
      <p:sp>
        <p:nvSpPr>
          <p:cNvPr id="9" name="TextBox 8">
            <a:extLst>
              <a:ext uri="{FF2B5EF4-FFF2-40B4-BE49-F238E27FC236}">
                <a16:creationId xmlns:a16="http://schemas.microsoft.com/office/drawing/2014/main" id="{16C1ACB7-E563-C828-32D9-9517E5E59796}"/>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016</a:t>
            </a:r>
          </a:p>
        </p:txBody>
      </p:sp>
      <p:pic>
        <p:nvPicPr>
          <p:cNvPr id="12" name="Picture 11">
            <a:extLst>
              <a:ext uri="{FF2B5EF4-FFF2-40B4-BE49-F238E27FC236}">
                <a16:creationId xmlns:a16="http://schemas.microsoft.com/office/drawing/2014/main" id="{825BD824-E956-BB20-B23D-CCB4ED93AE9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513CA244-7836-C902-6B51-2ED72C74740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B166FECB-106E-250F-A807-D7CEAEE372B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DAFC88-63EB-F0FB-CF23-52C961634D6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DF6AA7F-110F-9413-F2F9-891801CB2AD8}"/>
              </a:ext>
            </a:extLst>
          </p:cNvPr>
          <p:cNvPicPr>
            <a:picLocks noChangeAspect="1"/>
          </p:cNvPicPr>
          <p:nvPr/>
        </p:nvPicPr>
        <p:blipFill>
          <a:blip r:embed="rId5"/>
          <a:stretch>
            <a:fillRect/>
          </a:stretch>
        </p:blipFill>
        <p:spPr>
          <a:xfrm>
            <a:off x="1902372" y="1655085"/>
            <a:ext cx="7977877" cy="486455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367334B-29B6-33AA-8C18-BEFB62FD8C29}"/>
              </a:ext>
            </a:extLst>
          </p:cNvPr>
          <p:cNvPicPr>
            <a:picLocks noChangeAspect="1"/>
          </p:cNvPicPr>
          <p:nvPr/>
        </p:nvPicPr>
        <p:blipFill>
          <a:blip r:embed="rId6"/>
          <a:stretch>
            <a:fillRect/>
          </a:stretch>
        </p:blipFill>
        <p:spPr>
          <a:xfrm>
            <a:off x="4766237" y="3375044"/>
            <a:ext cx="6584734" cy="32578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3111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60586-4C85-52FA-03EF-B419350DA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15FAA1-BB6C-F68B-DE44-2FCB53A7BDB6}"/>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15: Capability Realization (Baseline, Partial)</a:t>
            </a:r>
            <a:endParaRPr lang="en-US" cap="none" dirty="0"/>
          </a:p>
        </p:txBody>
      </p:sp>
      <p:sp>
        <p:nvSpPr>
          <p:cNvPr id="9" name="TextBox 8">
            <a:extLst>
              <a:ext uri="{FF2B5EF4-FFF2-40B4-BE49-F238E27FC236}">
                <a16:creationId xmlns:a16="http://schemas.microsoft.com/office/drawing/2014/main" id="{75EFB866-8109-0406-43E3-364DBDC0BA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017</a:t>
            </a:r>
          </a:p>
        </p:txBody>
      </p:sp>
      <p:pic>
        <p:nvPicPr>
          <p:cNvPr id="12" name="Picture 11">
            <a:extLst>
              <a:ext uri="{FF2B5EF4-FFF2-40B4-BE49-F238E27FC236}">
                <a16:creationId xmlns:a16="http://schemas.microsoft.com/office/drawing/2014/main" id="{963697AB-AF24-2315-0663-722A8BC2AB4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844FF28-EF0B-40EB-E52E-13E6E679A27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B989213-6D82-F260-E892-A0C29781275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40C9555D-4048-6F86-6E0B-4D09B21B908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DCB8330-D57D-CE63-9F4A-336AFC19C511}"/>
              </a:ext>
            </a:extLst>
          </p:cNvPr>
          <p:cNvPicPr>
            <a:picLocks noChangeAspect="1"/>
          </p:cNvPicPr>
          <p:nvPr/>
        </p:nvPicPr>
        <p:blipFill>
          <a:blip r:embed="rId5"/>
          <a:stretch>
            <a:fillRect/>
          </a:stretch>
        </p:blipFill>
        <p:spPr>
          <a:xfrm>
            <a:off x="2005523" y="1946019"/>
            <a:ext cx="8460828" cy="444092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8F10EC2-666A-439F-26E7-012035F04C07}"/>
              </a:ext>
            </a:extLst>
          </p:cNvPr>
          <p:cNvPicPr>
            <a:picLocks noChangeAspect="1"/>
          </p:cNvPicPr>
          <p:nvPr/>
        </p:nvPicPr>
        <p:blipFill>
          <a:blip r:embed="rId6"/>
          <a:stretch>
            <a:fillRect/>
          </a:stretch>
        </p:blipFill>
        <p:spPr>
          <a:xfrm>
            <a:off x="4024655" y="3566317"/>
            <a:ext cx="5644864" cy="30823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607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4D46-2420-58C9-01CA-86AC346D0A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AFFE8E-3160-C67B-BC51-E6B3D68A0C76}"/>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16: Business Process View (Baseline)</a:t>
            </a:r>
            <a:endParaRPr lang="en-US" cap="none" dirty="0"/>
          </a:p>
        </p:txBody>
      </p:sp>
      <p:sp>
        <p:nvSpPr>
          <p:cNvPr id="9" name="TextBox 8">
            <a:extLst>
              <a:ext uri="{FF2B5EF4-FFF2-40B4-BE49-F238E27FC236}">
                <a16:creationId xmlns:a16="http://schemas.microsoft.com/office/drawing/2014/main" id="{9594E8E9-B55E-7C5B-530C-A860FE23E7ED}"/>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018</a:t>
            </a:r>
          </a:p>
        </p:txBody>
      </p:sp>
      <p:pic>
        <p:nvPicPr>
          <p:cNvPr id="12" name="Picture 11">
            <a:extLst>
              <a:ext uri="{FF2B5EF4-FFF2-40B4-BE49-F238E27FC236}">
                <a16:creationId xmlns:a16="http://schemas.microsoft.com/office/drawing/2014/main" id="{88C78FD9-0719-2A29-04F4-23D0E9C5BC3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4BD09C6-F845-0A4E-F613-B69DEE48841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BBD17EF-09B9-B8DB-22A0-51B1579114F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0C2011A-7586-42F2-AE11-B30439A4C2F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817AC70-47C5-458B-1BCD-5B4CD1C6B241}"/>
              </a:ext>
            </a:extLst>
          </p:cNvPr>
          <p:cNvPicPr>
            <a:picLocks noChangeAspect="1"/>
          </p:cNvPicPr>
          <p:nvPr/>
        </p:nvPicPr>
        <p:blipFill>
          <a:blip r:embed="rId5"/>
          <a:stretch>
            <a:fillRect/>
          </a:stretch>
        </p:blipFill>
        <p:spPr>
          <a:xfrm>
            <a:off x="1920240" y="1664678"/>
            <a:ext cx="7508511" cy="479016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B01E07-B181-46B4-CCF4-07D4B019F1AA}"/>
              </a:ext>
            </a:extLst>
          </p:cNvPr>
          <p:cNvPicPr>
            <a:picLocks noChangeAspect="1"/>
          </p:cNvPicPr>
          <p:nvPr/>
        </p:nvPicPr>
        <p:blipFill>
          <a:blip r:embed="rId6"/>
          <a:stretch>
            <a:fillRect/>
          </a:stretch>
        </p:blipFill>
        <p:spPr>
          <a:xfrm>
            <a:off x="3756594" y="3678385"/>
            <a:ext cx="7594377" cy="2586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78717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5C5FA-0261-957B-2EEE-6C3988EE4D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178761-02FB-FD41-EC4F-0D853B2E0F3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17: Value Stream are Realized by Business Processes</a:t>
            </a:r>
            <a:endParaRPr lang="en-US" cap="none" dirty="0"/>
          </a:p>
        </p:txBody>
      </p:sp>
      <p:sp>
        <p:nvSpPr>
          <p:cNvPr id="9" name="TextBox 8">
            <a:extLst>
              <a:ext uri="{FF2B5EF4-FFF2-40B4-BE49-F238E27FC236}">
                <a16:creationId xmlns:a16="http://schemas.microsoft.com/office/drawing/2014/main" id="{1CA3D158-DB18-C66B-79F2-4D4D9668A87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019</a:t>
            </a:r>
          </a:p>
        </p:txBody>
      </p:sp>
      <p:pic>
        <p:nvPicPr>
          <p:cNvPr id="12" name="Picture 11">
            <a:extLst>
              <a:ext uri="{FF2B5EF4-FFF2-40B4-BE49-F238E27FC236}">
                <a16:creationId xmlns:a16="http://schemas.microsoft.com/office/drawing/2014/main" id="{2B2F55CB-04D2-FED0-29E4-60A0C5C5A16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6478411-C390-8A1C-3DF8-C0506E7D35B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5955A0B-A09D-534E-CD29-C6BAAB463A1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4856FB0-11EF-EEB1-0AD8-990C38B3A7A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06EA6C5-773B-B866-0115-D8E84F4951F8}"/>
              </a:ext>
            </a:extLst>
          </p:cNvPr>
          <p:cNvPicPr>
            <a:picLocks noChangeAspect="1"/>
          </p:cNvPicPr>
          <p:nvPr/>
        </p:nvPicPr>
        <p:blipFill>
          <a:blip r:embed="rId5"/>
          <a:stretch>
            <a:fillRect/>
          </a:stretch>
        </p:blipFill>
        <p:spPr>
          <a:xfrm>
            <a:off x="2005523" y="1862679"/>
            <a:ext cx="7228894" cy="46076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3804ABA-7E12-A9EE-F985-FFBE85C245AB}"/>
              </a:ext>
            </a:extLst>
          </p:cNvPr>
          <p:cNvPicPr>
            <a:picLocks noChangeAspect="1"/>
          </p:cNvPicPr>
          <p:nvPr/>
        </p:nvPicPr>
        <p:blipFill>
          <a:blip r:embed="rId6"/>
          <a:stretch>
            <a:fillRect/>
          </a:stretch>
        </p:blipFill>
        <p:spPr>
          <a:xfrm>
            <a:off x="6003559" y="4004027"/>
            <a:ext cx="4643402" cy="22696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527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49F6C-490F-4442-3ED0-0D633B6D45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A69347-6899-4309-98C1-88F523CC6435}"/>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18: (Partial) Requirements Realization View</a:t>
            </a:r>
            <a:endParaRPr lang="en-US" cap="none" dirty="0"/>
          </a:p>
        </p:txBody>
      </p:sp>
      <p:sp>
        <p:nvSpPr>
          <p:cNvPr id="9" name="TextBox 8">
            <a:extLst>
              <a:ext uri="{FF2B5EF4-FFF2-40B4-BE49-F238E27FC236}">
                <a16:creationId xmlns:a16="http://schemas.microsoft.com/office/drawing/2014/main" id="{2B2C1474-2B03-6ED3-7CA5-4686F0741E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020</a:t>
            </a:r>
          </a:p>
        </p:txBody>
      </p:sp>
      <p:pic>
        <p:nvPicPr>
          <p:cNvPr id="12" name="Picture 11">
            <a:extLst>
              <a:ext uri="{FF2B5EF4-FFF2-40B4-BE49-F238E27FC236}">
                <a16:creationId xmlns:a16="http://schemas.microsoft.com/office/drawing/2014/main" id="{74636CFC-76DD-8A61-7A57-FA7698CF0D6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9240D3B-61B7-72B9-56B5-F60F159141A7}"/>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215B1B2-B760-CE53-7D82-A9316D71A8AD}"/>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FDF4B0C-F0DE-36FC-142B-0E74A2B2028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7A0E6DD-C1F5-9DFA-4D85-507866DB1136}"/>
              </a:ext>
            </a:extLst>
          </p:cNvPr>
          <p:cNvPicPr>
            <a:picLocks noChangeAspect="1"/>
          </p:cNvPicPr>
          <p:nvPr/>
        </p:nvPicPr>
        <p:blipFill>
          <a:blip r:embed="rId5"/>
          <a:stretch>
            <a:fillRect/>
          </a:stretch>
        </p:blipFill>
        <p:spPr>
          <a:xfrm>
            <a:off x="1968015" y="1913039"/>
            <a:ext cx="8255969" cy="47259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59B518E-D7ED-467B-4BFC-D130ACC5BA71}"/>
              </a:ext>
            </a:extLst>
          </p:cNvPr>
          <p:cNvPicPr>
            <a:picLocks noChangeAspect="1"/>
          </p:cNvPicPr>
          <p:nvPr/>
        </p:nvPicPr>
        <p:blipFill>
          <a:blip r:embed="rId6"/>
          <a:stretch>
            <a:fillRect/>
          </a:stretch>
        </p:blipFill>
        <p:spPr>
          <a:xfrm>
            <a:off x="6678247" y="4205628"/>
            <a:ext cx="3383081" cy="24333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4225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16F7-00CB-139D-12E4-474D59FB33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E667A1-1CA3-B270-87C9-F21731473D8A}"/>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19: Capability Gap Analysis</a:t>
            </a:r>
            <a:endParaRPr lang="en-US" cap="none" dirty="0"/>
          </a:p>
        </p:txBody>
      </p:sp>
      <p:sp>
        <p:nvSpPr>
          <p:cNvPr id="9" name="TextBox 8">
            <a:extLst>
              <a:ext uri="{FF2B5EF4-FFF2-40B4-BE49-F238E27FC236}">
                <a16:creationId xmlns:a16="http://schemas.microsoft.com/office/drawing/2014/main" id="{451259A3-B4FA-6B8E-0EE5-4DED10A676A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021</a:t>
            </a:r>
          </a:p>
        </p:txBody>
      </p:sp>
      <p:pic>
        <p:nvPicPr>
          <p:cNvPr id="12" name="Picture 11">
            <a:extLst>
              <a:ext uri="{FF2B5EF4-FFF2-40B4-BE49-F238E27FC236}">
                <a16:creationId xmlns:a16="http://schemas.microsoft.com/office/drawing/2014/main" id="{E2E5F206-86F2-B59C-22BE-3DE68F63DB1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00D9B64-2850-6496-44CE-C7CD33F8E6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9A0518D9-D012-0C5A-4F60-9FE1E101CE9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01419F8-1EE7-6DFE-FBD7-86EE7FEF098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2A3655A-91D2-E2B2-68BC-2DC95A036BB3}"/>
              </a:ext>
            </a:extLst>
          </p:cNvPr>
          <p:cNvPicPr>
            <a:picLocks noChangeAspect="1"/>
          </p:cNvPicPr>
          <p:nvPr/>
        </p:nvPicPr>
        <p:blipFill>
          <a:blip r:embed="rId5"/>
          <a:stretch>
            <a:fillRect/>
          </a:stretch>
        </p:blipFill>
        <p:spPr>
          <a:xfrm>
            <a:off x="2005523" y="1685423"/>
            <a:ext cx="7300256" cy="49621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57C21D6-6915-37EA-81D9-611C64E59380}"/>
              </a:ext>
            </a:extLst>
          </p:cNvPr>
          <p:cNvPicPr>
            <a:picLocks noChangeAspect="1"/>
          </p:cNvPicPr>
          <p:nvPr/>
        </p:nvPicPr>
        <p:blipFill>
          <a:blip r:embed="rId6"/>
          <a:stretch>
            <a:fillRect/>
          </a:stretch>
        </p:blipFill>
        <p:spPr>
          <a:xfrm>
            <a:off x="6751784" y="1291752"/>
            <a:ext cx="4022256" cy="29842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30980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CF86-29BA-7859-48BA-10B8CC55DF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70261-4D89-D03A-3CEA-8C8FDF32EBDB}"/>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20: Resource Map View (Target)</a:t>
            </a:r>
            <a:endParaRPr lang="en-US" cap="none" dirty="0"/>
          </a:p>
        </p:txBody>
      </p:sp>
      <p:sp>
        <p:nvSpPr>
          <p:cNvPr id="9" name="TextBox 8">
            <a:extLst>
              <a:ext uri="{FF2B5EF4-FFF2-40B4-BE49-F238E27FC236}">
                <a16:creationId xmlns:a16="http://schemas.microsoft.com/office/drawing/2014/main" id="{03DFB129-351F-8D0C-263D-34C66C2B0C8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022</a:t>
            </a:r>
          </a:p>
        </p:txBody>
      </p:sp>
      <p:pic>
        <p:nvPicPr>
          <p:cNvPr id="12" name="Picture 11">
            <a:extLst>
              <a:ext uri="{FF2B5EF4-FFF2-40B4-BE49-F238E27FC236}">
                <a16:creationId xmlns:a16="http://schemas.microsoft.com/office/drawing/2014/main" id="{23A7BC53-6B8A-57E3-EE8F-4A8474E9F05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77CC396-7AB4-6D11-EA2F-0C95D17D7FB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F707C8F-2DE6-95FD-B492-7084DB53CBC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97A0F49-830E-0E31-AF4D-E0CD3EB093D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F4F04CE-0C6D-5BCC-B1B6-FAED251296D0}"/>
              </a:ext>
            </a:extLst>
          </p:cNvPr>
          <p:cNvPicPr>
            <a:picLocks noChangeAspect="1"/>
          </p:cNvPicPr>
          <p:nvPr/>
        </p:nvPicPr>
        <p:blipFill>
          <a:blip r:embed="rId5"/>
          <a:stretch>
            <a:fillRect/>
          </a:stretch>
        </p:blipFill>
        <p:spPr>
          <a:xfrm>
            <a:off x="1889760" y="1668525"/>
            <a:ext cx="8006080" cy="503683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1ECCBC-5E43-0B25-76B1-7411152056D9}"/>
              </a:ext>
            </a:extLst>
          </p:cNvPr>
          <p:cNvPicPr>
            <a:picLocks noChangeAspect="1"/>
          </p:cNvPicPr>
          <p:nvPr/>
        </p:nvPicPr>
        <p:blipFill>
          <a:blip r:embed="rId6"/>
          <a:stretch>
            <a:fillRect/>
          </a:stretch>
        </p:blipFill>
        <p:spPr>
          <a:xfrm>
            <a:off x="6096000" y="1389573"/>
            <a:ext cx="5739613" cy="293410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86336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44A8-AFA7-01F7-2036-66ABF04CF9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E40B0E-1FF4-2B03-9022-22BB267E57C7}"/>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21: Resource Realization View (Target)</a:t>
            </a:r>
            <a:endParaRPr lang="en-US" cap="none" dirty="0"/>
          </a:p>
        </p:txBody>
      </p:sp>
      <p:sp>
        <p:nvSpPr>
          <p:cNvPr id="9" name="TextBox 8">
            <a:extLst>
              <a:ext uri="{FF2B5EF4-FFF2-40B4-BE49-F238E27FC236}">
                <a16:creationId xmlns:a16="http://schemas.microsoft.com/office/drawing/2014/main" id="{009ED9AE-0979-8B0B-C61A-B761D7D3979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023</a:t>
            </a:r>
          </a:p>
        </p:txBody>
      </p:sp>
      <p:pic>
        <p:nvPicPr>
          <p:cNvPr id="12" name="Picture 11">
            <a:extLst>
              <a:ext uri="{FF2B5EF4-FFF2-40B4-BE49-F238E27FC236}">
                <a16:creationId xmlns:a16="http://schemas.microsoft.com/office/drawing/2014/main" id="{CBA225F4-C953-254F-EF10-F02725A9F29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6CC00FB-58AE-B930-7164-7E7FC7CF32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4B8CAF1-9BAB-A045-A7BF-FDB8C44C655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A9A47FE-DB16-8260-738D-F0CEC313906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108E817-67A9-61B3-25DF-12ED3462CE71}"/>
              </a:ext>
            </a:extLst>
          </p:cNvPr>
          <p:cNvPicPr>
            <a:picLocks noChangeAspect="1"/>
          </p:cNvPicPr>
          <p:nvPr/>
        </p:nvPicPr>
        <p:blipFill>
          <a:blip r:embed="rId5"/>
          <a:stretch>
            <a:fillRect/>
          </a:stretch>
        </p:blipFill>
        <p:spPr>
          <a:xfrm>
            <a:off x="1849120" y="1620576"/>
            <a:ext cx="7717237" cy="48541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573112-E34D-3D66-A9C7-97D3AA8248E9}"/>
              </a:ext>
            </a:extLst>
          </p:cNvPr>
          <p:cNvPicPr>
            <a:picLocks noChangeAspect="1"/>
          </p:cNvPicPr>
          <p:nvPr/>
        </p:nvPicPr>
        <p:blipFill>
          <a:blip r:embed="rId6"/>
          <a:stretch>
            <a:fillRect/>
          </a:stretch>
        </p:blipFill>
        <p:spPr>
          <a:xfrm>
            <a:off x="6038915" y="1411628"/>
            <a:ext cx="5787599" cy="29515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1213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13154-A851-370B-9AB8-5F2A10C9B2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CE167-4B1A-3B8F-1327-C8FBE35BC809}"/>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Ontology View </a:t>
            </a:r>
            <a:r>
              <a:rPr lang="en-US" altLang="zh-CN" cap="none"/>
              <a:t>on Strategy &amp; Business </a:t>
            </a:r>
            <a:r>
              <a:rPr lang="en-US" altLang="zh-CN" cap="none" dirty="0"/>
              <a:t>Layer</a:t>
            </a:r>
            <a:endParaRPr lang="en-US" cap="none" dirty="0"/>
          </a:p>
        </p:txBody>
      </p:sp>
      <p:sp>
        <p:nvSpPr>
          <p:cNvPr id="9" name="TextBox 8">
            <a:extLst>
              <a:ext uri="{FF2B5EF4-FFF2-40B4-BE49-F238E27FC236}">
                <a16:creationId xmlns:a16="http://schemas.microsoft.com/office/drawing/2014/main" id="{4C317C36-2B1C-6C58-49FF-C6A1DA0F010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024</a:t>
            </a:r>
          </a:p>
        </p:txBody>
      </p:sp>
      <p:pic>
        <p:nvPicPr>
          <p:cNvPr id="12" name="Picture 11">
            <a:extLst>
              <a:ext uri="{FF2B5EF4-FFF2-40B4-BE49-F238E27FC236}">
                <a16:creationId xmlns:a16="http://schemas.microsoft.com/office/drawing/2014/main" id="{D409C511-491D-BB3D-FF2E-652BB14176C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9E081B1-5978-AA57-04F1-C218D003312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C1F2470-AAF3-68EF-3D5C-F80A5A87BF31}"/>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F1E2F7-E0EA-5D84-7716-568AC39638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13C8E942-0368-24EC-B8E3-E84F236BEC4A}"/>
              </a:ext>
            </a:extLst>
          </p:cNvPr>
          <p:cNvPicPr>
            <a:picLocks noChangeAspect="1"/>
          </p:cNvPicPr>
          <p:nvPr/>
        </p:nvPicPr>
        <p:blipFill>
          <a:blip r:embed="rId5"/>
          <a:stretch>
            <a:fillRect/>
          </a:stretch>
        </p:blipFill>
        <p:spPr>
          <a:xfrm>
            <a:off x="1776230" y="1620576"/>
            <a:ext cx="5758440" cy="42362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91B460D-737F-1E52-4658-9C3BC0674894}"/>
              </a:ext>
            </a:extLst>
          </p:cNvPr>
          <p:cNvPicPr>
            <a:picLocks noChangeAspect="1"/>
          </p:cNvPicPr>
          <p:nvPr/>
        </p:nvPicPr>
        <p:blipFill>
          <a:blip r:embed="rId6"/>
          <a:stretch>
            <a:fillRect/>
          </a:stretch>
        </p:blipFill>
        <p:spPr>
          <a:xfrm>
            <a:off x="6441440" y="3401961"/>
            <a:ext cx="5323839" cy="26637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94536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AB3EB-C75A-B4C7-2A78-F08A4B8234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F919F6-918C-1561-DEA2-266296C29B93}"/>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22: Application Cooperation View (Baseline)</a:t>
            </a:r>
            <a:endParaRPr lang="en-US" cap="none" dirty="0"/>
          </a:p>
        </p:txBody>
      </p:sp>
      <p:sp>
        <p:nvSpPr>
          <p:cNvPr id="9" name="TextBox 8">
            <a:extLst>
              <a:ext uri="{FF2B5EF4-FFF2-40B4-BE49-F238E27FC236}">
                <a16:creationId xmlns:a16="http://schemas.microsoft.com/office/drawing/2014/main" id="{527262A0-78BE-CCCF-C8FD-EDBDF37574DD}"/>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025</a:t>
            </a:r>
          </a:p>
        </p:txBody>
      </p:sp>
      <p:pic>
        <p:nvPicPr>
          <p:cNvPr id="12" name="Picture 11">
            <a:extLst>
              <a:ext uri="{FF2B5EF4-FFF2-40B4-BE49-F238E27FC236}">
                <a16:creationId xmlns:a16="http://schemas.microsoft.com/office/drawing/2014/main" id="{4A3B494E-B87D-FEF4-1485-FF1794BB561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A13CAC-C055-0EFE-7CC4-1457BFB3E7C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47B9898-6678-0AC5-C9D3-46DF116C2AA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533F0DC-D72C-A619-E434-F9833F65A64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36B590-24EF-6B79-4D1F-794833CC2D3D}"/>
              </a:ext>
            </a:extLst>
          </p:cNvPr>
          <p:cNvPicPr>
            <a:picLocks noChangeAspect="1"/>
          </p:cNvPicPr>
          <p:nvPr/>
        </p:nvPicPr>
        <p:blipFill>
          <a:blip r:embed="rId5"/>
          <a:stretch>
            <a:fillRect/>
          </a:stretch>
        </p:blipFill>
        <p:spPr>
          <a:xfrm>
            <a:off x="1776230" y="1638164"/>
            <a:ext cx="10038080" cy="47931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B8CFC4F-CF72-DBD8-A786-61517703FF57}"/>
              </a:ext>
            </a:extLst>
          </p:cNvPr>
          <p:cNvPicPr>
            <a:picLocks noChangeAspect="1"/>
          </p:cNvPicPr>
          <p:nvPr/>
        </p:nvPicPr>
        <p:blipFill>
          <a:blip r:embed="rId6"/>
          <a:stretch>
            <a:fillRect/>
          </a:stretch>
        </p:blipFill>
        <p:spPr>
          <a:xfrm>
            <a:off x="7536012" y="3335670"/>
            <a:ext cx="4141235" cy="319024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186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73C6-A1D4-DE3A-778F-C31B4EA4F0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8364EC-2F84-85A0-5F5A-D28C2C297F0C}"/>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23: Application Cooperation View (Target)</a:t>
            </a:r>
            <a:endParaRPr lang="en-US" cap="none" dirty="0"/>
          </a:p>
        </p:txBody>
      </p:sp>
      <p:sp>
        <p:nvSpPr>
          <p:cNvPr id="9" name="TextBox 8">
            <a:extLst>
              <a:ext uri="{FF2B5EF4-FFF2-40B4-BE49-F238E27FC236}">
                <a16:creationId xmlns:a16="http://schemas.microsoft.com/office/drawing/2014/main" id="{C5EA221B-1292-052F-7C20-50F5EE171835}"/>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026</a:t>
            </a:r>
          </a:p>
        </p:txBody>
      </p:sp>
      <p:pic>
        <p:nvPicPr>
          <p:cNvPr id="12" name="Picture 11">
            <a:extLst>
              <a:ext uri="{FF2B5EF4-FFF2-40B4-BE49-F238E27FC236}">
                <a16:creationId xmlns:a16="http://schemas.microsoft.com/office/drawing/2014/main" id="{DB8B7A85-DD88-E21C-CF5F-92069B9C7428}"/>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BBB4AA-19FA-F60C-6EF4-A21A68549D4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FF2D83E-C5F8-9576-A446-312BB8A89EE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6DBF7CB-5A11-5575-952A-D1E5E1BA88F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CEADA1F3-EF09-6504-0F20-DB500FA174DE}"/>
              </a:ext>
            </a:extLst>
          </p:cNvPr>
          <p:cNvPicPr>
            <a:picLocks noChangeAspect="1"/>
          </p:cNvPicPr>
          <p:nvPr/>
        </p:nvPicPr>
        <p:blipFill>
          <a:blip r:embed="rId5"/>
          <a:stretch>
            <a:fillRect/>
          </a:stretch>
        </p:blipFill>
        <p:spPr>
          <a:xfrm>
            <a:off x="1865366" y="1558773"/>
            <a:ext cx="10153913" cy="48826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C5ABE42-AFF5-D58A-D835-F50A9B828601}"/>
              </a:ext>
            </a:extLst>
          </p:cNvPr>
          <p:cNvPicPr>
            <a:picLocks noChangeAspect="1"/>
          </p:cNvPicPr>
          <p:nvPr/>
        </p:nvPicPr>
        <p:blipFill>
          <a:blip r:embed="rId6"/>
          <a:stretch>
            <a:fillRect/>
          </a:stretch>
        </p:blipFill>
        <p:spPr>
          <a:xfrm>
            <a:off x="8051749" y="3262242"/>
            <a:ext cx="3625498" cy="35763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8540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FFC08-841A-7EB5-C6C0-8A926F2744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7D88DD-6239-4A77-1082-4E11C7015AAA}"/>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24: Application Usage View (Baseline)</a:t>
            </a:r>
            <a:endParaRPr lang="en-US" cap="none" dirty="0"/>
          </a:p>
        </p:txBody>
      </p:sp>
      <p:sp>
        <p:nvSpPr>
          <p:cNvPr id="9" name="TextBox 8">
            <a:extLst>
              <a:ext uri="{FF2B5EF4-FFF2-40B4-BE49-F238E27FC236}">
                <a16:creationId xmlns:a16="http://schemas.microsoft.com/office/drawing/2014/main" id="{D700D546-F3E3-41E4-E114-4174A82DB535}"/>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027</a:t>
            </a:r>
          </a:p>
        </p:txBody>
      </p:sp>
      <p:pic>
        <p:nvPicPr>
          <p:cNvPr id="12" name="Picture 11">
            <a:extLst>
              <a:ext uri="{FF2B5EF4-FFF2-40B4-BE49-F238E27FC236}">
                <a16:creationId xmlns:a16="http://schemas.microsoft.com/office/drawing/2014/main" id="{F8D8081A-1DFF-3DD9-FEFB-45E2D135348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22784CB-F51C-3203-AB9B-36C7F8CB72EB}"/>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F61B0D7-7A5F-43D0-D1EF-B768C0049CE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A1515B79-72B3-7452-4AEB-967A30678FF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C1F92A2-CF59-9501-D932-B428D2BF8FBC}"/>
              </a:ext>
            </a:extLst>
          </p:cNvPr>
          <p:cNvPicPr>
            <a:picLocks noChangeAspect="1"/>
          </p:cNvPicPr>
          <p:nvPr/>
        </p:nvPicPr>
        <p:blipFill>
          <a:blip r:embed="rId5"/>
          <a:stretch>
            <a:fillRect/>
          </a:stretch>
        </p:blipFill>
        <p:spPr>
          <a:xfrm>
            <a:off x="1837970" y="1571323"/>
            <a:ext cx="10156657" cy="379315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1793ADD-A436-D7E4-5259-DC3AFBF6311F}"/>
              </a:ext>
            </a:extLst>
          </p:cNvPr>
          <p:cNvPicPr>
            <a:picLocks noChangeAspect="1"/>
          </p:cNvPicPr>
          <p:nvPr/>
        </p:nvPicPr>
        <p:blipFill>
          <a:blip r:embed="rId6"/>
          <a:stretch>
            <a:fillRect/>
          </a:stretch>
        </p:blipFill>
        <p:spPr>
          <a:xfrm>
            <a:off x="1686560" y="3571357"/>
            <a:ext cx="7467600" cy="27178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569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8248F-040D-6101-44C3-1D13D969A7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AD1A28-0E36-5BDE-91A8-85995C0B0E4A}"/>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25: Application Behavior View (Target)</a:t>
            </a:r>
            <a:endParaRPr lang="en-US" cap="none" dirty="0"/>
          </a:p>
        </p:txBody>
      </p:sp>
      <p:sp>
        <p:nvSpPr>
          <p:cNvPr id="9" name="TextBox 8">
            <a:extLst>
              <a:ext uri="{FF2B5EF4-FFF2-40B4-BE49-F238E27FC236}">
                <a16:creationId xmlns:a16="http://schemas.microsoft.com/office/drawing/2014/main" id="{60BB0900-E12A-B9C6-5C0E-64D0F2DD8F01}"/>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028</a:t>
            </a:r>
          </a:p>
        </p:txBody>
      </p:sp>
      <p:pic>
        <p:nvPicPr>
          <p:cNvPr id="12" name="Picture 11">
            <a:extLst>
              <a:ext uri="{FF2B5EF4-FFF2-40B4-BE49-F238E27FC236}">
                <a16:creationId xmlns:a16="http://schemas.microsoft.com/office/drawing/2014/main" id="{5249E1CC-7575-9DB9-2BC7-9ADB7645AE79}"/>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31536CB-3C35-4177-117F-315011F6BF3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520E8D7-BE97-97A0-94E5-3E81FCD8719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EC12BD5-AB09-CD7B-84CC-7DBE3506CB2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B4C3D012-B2C9-89BB-5B7C-5CF9A1E263E5}"/>
              </a:ext>
            </a:extLst>
          </p:cNvPr>
          <p:cNvPicPr>
            <a:picLocks noChangeAspect="1"/>
          </p:cNvPicPr>
          <p:nvPr/>
        </p:nvPicPr>
        <p:blipFill>
          <a:blip r:embed="rId5"/>
          <a:stretch>
            <a:fillRect/>
          </a:stretch>
        </p:blipFill>
        <p:spPr>
          <a:xfrm>
            <a:off x="1776230" y="1543533"/>
            <a:ext cx="10232890" cy="404603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8FB108D-971F-712B-2548-0A6A8FC91AC4}"/>
              </a:ext>
            </a:extLst>
          </p:cNvPr>
          <p:cNvPicPr>
            <a:picLocks noChangeAspect="1"/>
          </p:cNvPicPr>
          <p:nvPr/>
        </p:nvPicPr>
        <p:blipFill>
          <a:blip r:embed="rId6"/>
          <a:stretch>
            <a:fillRect/>
          </a:stretch>
        </p:blipFill>
        <p:spPr>
          <a:xfrm>
            <a:off x="4306955" y="3429000"/>
            <a:ext cx="5814710" cy="3225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2859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F4723-13C7-A7DC-4A86-1F30990B94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FE198B-569A-B842-4423-1FA0C76AA5C3}"/>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26: Application Arch. Gap Analysis</a:t>
            </a:r>
            <a:endParaRPr lang="en-US" cap="none" dirty="0"/>
          </a:p>
        </p:txBody>
      </p:sp>
      <p:sp>
        <p:nvSpPr>
          <p:cNvPr id="9" name="TextBox 8">
            <a:extLst>
              <a:ext uri="{FF2B5EF4-FFF2-40B4-BE49-F238E27FC236}">
                <a16:creationId xmlns:a16="http://schemas.microsoft.com/office/drawing/2014/main" id="{563D25D2-9F18-D6FA-0D83-2E790F5F3ECC}"/>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029</a:t>
            </a:r>
          </a:p>
        </p:txBody>
      </p:sp>
      <p:pic>
        <p:nvPicPr>
          <p:cNvPr id="12" name="Picture 11">
            <a:extLst>
              <a:ext uri="{FF2B5EF4-FFF2-40B4-BE49-F238E27FC236}">
                <a16:creationId xmlns:a16="http://schemas.microsoft.com/office/drawing/2014/main" id="{53A393CA-9F58-41D8-6ABE-75E57B3F6233}"/>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F236C8E2-B8E2-6981-77AB-FBA23B5CA7F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A977C65-64AC-C74D-AA42-B16A640BC02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84E42F72-8E85-62E1-3A55-67E0F6359DC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E16F5A3-9C0F-34B2-08A0-5420242B722F}"/>
              </a:ext>
            </a:extLst>
          </p:cNvPr>
          <p:cNvPicPr>
            <a:picLocks noChangeAspect="1"/>
          </p:cNvPicPr>
          <p:nvPr/>
        </p:nvPicPr>
        <p:blipFill>
          <a:blip r:embed="rId5"/>
          <a:stretch>
            <a:fillRect/>
          </a:stretch>
        </p:blipFill>
        <p:spPr>
          <a:xfrm>
            <a:off x="1776230" y="2656638"/>
            <a:ext cx="10271760" cy="39624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E79D90F-8FB9-0008-9693-AEB4E130AE15}"/>
              </a:ext>
            </a:extLst>
          </p:cNvPr>
          <p:cNvPicPr>
            <a:picLocks noChangeAspect="1"/>
          </p:cNvPicPr>
          <p:nvPr/>
        </p:nvPicPr>
        <p:blipFill>
          <a:blip r:embed="rId6"/>
          <a:stretch>
            <a:fillRect/>
          </a:stretch>
        </p:blipFill>
        <p:spPr>
          <a:xfrm>
            <a:off x="5712635" y="1180843"/>
            <a:ext cx="4914725" cy="30951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9082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8B677-4210-D18C-6EB6-559B894F28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DF4F6C-9D5D-76BD-3091-0D5129A2985E}"/>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Data</a:t>
            </a:r>
            <a:br>
              <a:rPr lang="en-US" altLang="zh-CN" cap="none" dirty="0"/>
            </a:br>
            <a:r>
              <a:rPr lang="en-US" altLang="zh-CN" cap="none" dirty="0"/>
              <a:t>- Figure 27: Info Structure View – Business Objects</a:t>
            </a:r>
            <a:endParaRPr lang="en-US" cap="none" dirty="0"/>
          </a:p>
        </p:txBody>
      </p:sp>
      <p:sp>
        <p:nvSpPr>
          <p:cNvPr id="9" name="TextBox 8">
            <a:extLst>
              <a:ext uri="{FF2B5EF4-FFF2-40B4-BE49-F238E27FC236}">
                <a16:creationId xmlns:a16="http://schemas.microsoft.com/office/drawing/2014/main" id="{A6ADE14C-09F9-9D5E-0DB7-83EB5A967F97}"/>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030</a:t>
            </a:r>
          </a:p>
        </p:txBody>
      </p:sp>
      <p:pic>
        <p:nvPicPr>
          <p:cNvPr id="12" name="Picture 11">
            <a:extLst>
              <a:ext uri="{FF2B5EF4-FFF2-40B4-BE49-F238E27FC236}">
                <a16:creationId xmlns:a16="http://schemas.microsoft.com/office/drawing/2014/main" id="{966613B2-BA0D-9E83-DFCA-9F5BC564107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F80C14B4-79B6-D103-3BBE-6AAAFA66D4A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FD75569-016D-721C-F102-35D09A7D3B3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035AA13A-8DF9-29EA-82F1-2CEB9FBE6F0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51B2BF6-D1D0-8634-81EC-65BB481949CD}"/>
              </a:ext>
            </a:extLst>
          </p:cNvPr>
          <p:cNvPicPr>
            <a:picLocks noChangeAspect="1"/>
          </p:cNvPicPr>
          <p:nvPr/>
        </p:nvPicPr>
        <p:blipFill>
          <a:blip r:embed="rId5"/>
          <a:stretch>
            <a:fillRect/>
          </a:stretch>
        </p:blipFill>
        <p:spPr>
          <a:xfrm>
            <a:off x="1816952" y="1638165"/>
            <a:ext cx="10121048" cy="463547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4278D7-1428-9C76-BC5E-1A90774B4E12}"/>
              </a:ext>
            </a:extLst>
          </p:cNvPr>
          <p:cNvPicPr>
            <a:picLocks noChangeAspect="1"/>
          </p:cNvPicPr>
          <p:nvPr/>
        </p:nvPicPr>
        <p:blipFill>
          <a:blip r:embed="rId6"/>
          <a:stretch>
            <a:fillRect/>
          </a:stretch>
        </p:blipFill>
        <p:spPr>
          <a:xfrm>
            <a:off x="6096000" y="1283112"/>
            <a:ext cx="4418744" cy="24232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64779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BBB39-0A02-97DB-B1B1-D69374ABD8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4288F8-98DE-FC4B-05DF-B2F297531378}"/>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Data</a:t>
            </a:r>
            <a:br>
              <a:rPr lang="en-US" altLang="zh-CN" cap="none" dirty="0"/>
            </a:br>
            <a:r>
              <a:rPr lang="en-US" altLang="zh-CN" cap="none" dirty="0"/>
              <a:t>- Figure 28: Data Dissemination Diagram</a:t>
            </a:r>
            <a:endParaRPr lang="en-US" cap="none" dirty="0"/>
          </a:p>
        </p:txBody>
      </p:sp>
      <p:sp>
        <p:nvSpPr>
          <p:cNvPr id="9" name="TextBox 8">
            <a:extLst>
              <a:ext uri="{FF2B5EF4-FFF2-40B4-BE49-F238E27FC236}">
                <a16:creationId xmlns:a16="http://schemas.microsoft.com/office/drawing/2014/main" id="{375DCCD7-C1BC-38F5-9885-B688DE07310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031</a:t>
            </a:r>
          </a:p>
        </p:txBody>
      </p:sp>
      <p:pic>
        <p:nvPicPr>
          <p:cNvPr id="12" name="Picture 11">
            <a:extLst>
              <a:ext uri="{FF2B5EF4-FFF2-40B4-BE49-F238E27FC236}">
                <a16:creationId xmlns:a16="http://schemas.microsoft.com/office/drawing/2014/main" id="{225D7B55-90BB-3661-651B-A1C254F38889}"/>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EE5F059-4E42-438B-F86A-FED335B084F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B19AFCE-6B23-94CE-8359-EB0B6C7367E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EB43A1B-FC03-C05D-B82B-45FE8669753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C07E6478-C513-CA38-21D4-E8D182999584}"/>
              </a:ext>
            </a:extLst>
          </p:cNvPr>
          <p:cNvPicPr>
            <a:picLocks noChangeAspect="1"/>
          </p:cNvPicPr>
          <p:nvPr/>
        </p:nvPicPr>
        <p:blipFill>
          <a:blip r:embed="rId5"/>
          <a:stretch>
            <a:fillRect/>
          </a:stretch>
        </p:blipFill>
        <p:spPr>
          <a:xfrm>
            <a:off x="1838265" y="1901333"/>
            <a:ext cx="10153913" cy="422937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1654C21-5FBC-A5B4-45D2-DFB3115D0D59}"/>
              </a:ext>
            </a:extLst>
          </p:cNvPr>
          <p:cNvPicPr>
            <a:picLocks noChangeAspect="1"/>
          </p:cNvPicPr>
          <p:nvPr/>
        </p:nvPicPr>
        <p:blipFill>
          <a:blip r:embed="rId6"/>
          <a:stretch>
            <a:fillRect/>
          </a:stretch>
        </p:blipFill>
        <p:spPr>
          <a:xfrm>
            <a:off x="4886266" y="1212338"/>
            <a:ext cx="6279574" cy="295414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76218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BF22-878F-02F5-6DCD-78C3AD1696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89F70A-218D-A0C4-6CAC-DBB8A3C81764}"/>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29: Technology View (Baseline)</a:t>
            </a:r>
            <a:endParaRPr lang="en-US" cap="none" dirty="0"/>
          </a:p>
        </p:txBody>
      </p:sp>
      <p:sp>
        <p:nvSpPr>
          <p:cNvPr id="9" name="TextBox 8">
            <a:extLst>
              <a:ext uri="{FF2B5EF4-FFF2-40B4-BE49-F238E27FC236}">
                <a16:creationId xmlns:a16="http://schemas.microsoft.com/office/drawing/2014/main" id="{0A1823A9-51C4-DF94-33CF-1B469A429C4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032</a:t>
            </a:r>
          </a:p>
        </p:txBody>
      </p:sp>
      <p:pic>
        <p:nvPicPr>
          <p:cNvPr id="12" name="Picture 11">
            <a:extLst>
              <a:ext uri="{FF2B5EF4-FFF2-40B4-BE49-F238E27FC236}">
                <a16:creationId xmlns:a16="http://schemas.microsoft.com/office/drawing/2014/main" id="{9BE50DBB-5B5E-002A-20BE-00DEE515FCBB}"/>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17331F8-5309-9C10-1676-E6F8083203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CAFF5B8-423F-E7E9-3733-15D87C89948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FBD24D2-8168-90E2-9BC4-159D01ED48A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7211E51F-A377-4727-E794-0E36D874D8CF}"/>
              </a:ext>
            </a:extLst>
          </p:cNvPr>
          <p:cNvPicPr>
            <a:picLocks noChangeAspect="1"/>
          </p:cNvPicPr>
          <p:nvPr/>
        </p:nvPicPr>
        <p:blipFill>
          <a:blip r:embed="rId5"/>
          <a:stretch>
            <a:fillRect/>
          </a:stretch>
        </p:blipFill>
        <p:spPr>
          <a:xfrm>
            <a:off x="1816952" y="1662494"/>
            <a:ext cx="9948327" cy="483418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6BC266A-1FEF-13EC-04D6-7F61331A1F47}"/>
              </a:ext>
            </a:extLst>
          </p:cNvPr>
          <p:cNvPicPr>
            <a:picLocks noChangeAspect="1"/>
          </p:cNvPicPr>
          <p:nvPr/>
        </p:nvPicPr>
        <p:blipFill>
          <a:blip r:embed="rId6"/>
          <a:stretch>
            <a:fillRect/>
          </a:stretch>
        </p:blipFill>
        <p:spPr>
          <a:xfrm>
            <a:off x="4415931" y="1440608"/>
            <a:ext cx="4193244" cy="26389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96616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7220-A89F-CA33-FE1A-F288EA4026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A0C905-2FAE-94FF-9D29-EAF5FEAB20C4}"/>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30: Technology View (Target)</a:t>
            </a:r>
            <a:endParaRPr lang="en-US" cap="none" dirty="0"/>
          </a:p>
        </p:txBody>
      </p:sp>
      <p:sp>
        <p:nvSpPr>
          <p:cNvPr id="9" name="TextBox 8">
            <a:extLst>
              <a:ext uri="{FF2B5EF4-FFF2-40B4-BE49-F238E27FC236}">
                <a16:creationId xmlns:a16="http://schemas.microsoft.com/office/drawing/2014/main" id="{3FFA54A5-F094-C1AE-9A9D-0F6A67763CF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033</a:t>
            </a:r>
          </a:p>
        </p:txBody>
      </p:sp>
      <p:pic>
        <p:nvPicPr>
          <p:cNvPr id="12" name="Picture 11">
            <a:extLst>
              <a:ext uri="{FF2B5EF4-FFF2-40B4-BE49-F238E27FC236}">
                <a16:creationId xmlns:a16="http://schemas.microsoft.com/office/drawing/2014/main" id="{FAB5485D-FEB1-1124-4376-B8A1FBD7F56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A4171F-076D-17E8-9934-3A309BF2A03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DEA88098-6B23-E7D9-E8C1-5EC3AD5D091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6BB9DAE-AEC7-9EE7-93B5-D9F12CAF8D5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1406139-9379-48EB-CE0C-4624D36CC400}"/>
              </a:ext>
            </a:extLst>
          </p:cNvPr>
          <p:cNvPicPr>
            <a:picLocks noChangeAspect="1"/>
          </p:cNvPicPr>
          <p:nvPr/>
        </p:nvPicPr>
        <p:blipFill>
          <a:blip r:embed="rId5"/>
          <a:stretch>
            <a:fillRect/>
          </a:stretch>
        </p:blipFill>
        <p:spPr>
          <a:xfrm>
            <a:off x="1883007" y="1638166"/>
            <a:ext cx="9794240" cy="496583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1D2665E-3044-FE47-8B09-E402FE1BD42F}"/>
              </a:ext>
            </a:extLst>
          </p:cNvPr>
          <p:cNvPicPr>
            <a:picLocks noChangeAspect="1"/>
          </p:cNvPicPr>
          <p:nvPr/>
        </p:nvPicPr>
        <p:blipFill>
          <a:blip r:embed="rId6"/>
          <a:stretch>
            <a:fillRect/>
          </a:stretch>
        </p:blipFill>
        <p:spPr>
          <a:xfrm>
            <a:off x="4508464" y="1216039"/>
            <a:ext cx="4543325" cy="3149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209013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C449-2A4A-7C61-459B-69A0420F93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02F911-8210-F650-2520-2CCB6457A484}"/>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D: Technology Architecture</a:t>
            </a:r>
            <a:br>
              <a:rPr lang="en-US" altLang="zh-CN" cap="none" dirty="0"/>
            </a:br>
            <a:r>
              <a:rPr lang="en-US" altLang="zh-CN" cap="none" dirty="0"/>
              <a:t>- Figure 31: </a:t>
            </a:r>
            <a:r>
              <a:rPr lang="en-US" altLang="zh-CN" sz="2700" cap="none" dirty="0"/>
              <a:t>Data Acquisition from IoT Services (Target)</a:t>
            </a:r>
            <a:endParaRPr lang="en-US" cap="none" dirty="0"/>
          </a:p>
        </p:txBody>
      </p:sp>
      <p:sp>
        <p:nvSpPr>
          <p:cNvPr id="9" name="TextBox 8">
            <a:extLst>
              <a:ext uri="{FF2B5EF4-FFF2-40B4-BE49-F238E27FC236}">
                <a16:creationId xmlns:a16="http://schemas.microsoft.com/office/drawing/2014/main" id="{4670D1F9-2E60-4E0E-D913-A0E718C751A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034</a:t>
            </a:r>
          </a:p>
        </p:txBody>
      </p:sp>
      <p:pic>
        <p:nvPicPr>
          <p:cNvPr id="12" name="Picture 11">
            <a:extLst>
              <a:ext uri="{FF2B5EF4-FFF2-40B4-BE49-F238E27FC236}">
                <a16:creationId xmlns:a16="http://schemas.microsoft.com/office/drawing/2014/main" id="{F5D2D3BE-DB92-D1C8-E980-06C778F16B5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F18CC34-1626-B407-B551-F3C4DF48CD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F483A99-5BBF-C551-B481-FBD39F8D498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9057054-5B89-2A87-4880-776A6875F6E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260A3781-7985-5F06-D7B8-6B7A0FB7EBA1}"/>
              </a:ext>
            </a:extLst>
          </p:cNvPr>
          <p:cNvPicPr>
            <a:picLocks noChangeAspect="1"/>
          </p:cNvPicPr>
          <p:nvPr/>
        </p:nvPicPr>
        <p:blipFill>
          <a:blip r:embed="rId5"/>
          <a:stretch>
            <a:fillRect/>
          </a:stretch>
        </p:blipFill>
        <p:spPr>
          <a:xfrm>
            <a:off x="1943967" y="1543533"/>
            <a:ext cx="9733280" cy="509094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6C28ABA-23B8-D720-EEF4-BDF4ED244E8E}"/>
              </a:ext>
            </a:extLst>
          </p:cNvPr>
          <p:cNvPicPr>
            <a:picLocks noChangeAspect="1"/>
          </p:cNvPicPr>
          <p:nvPr/>
        </p:nvPicPr>
        <p:blipFill>
          <a:blip r:embed="rId6"/>
          <a:stretch>
            <a:fillRect/>
          </a:stretch>
        </p:blipFill>
        <p:spPr>
          <a:xfrm>
            <a:off x="4423857" y="1139994"/>
            <a:ext cx="5421183" cy="34332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5805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Why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33367-B4A8-5A52-9C69-9C626FD412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DD81EC-BD66-0E3F-5699-8B52F02AADD1}"/>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32: IoT Services (Target)</a:t>
            </a:r>
            <a:endParaRPr lang="en-US" cap="none" dirty="0"/>
          </a:p>
        </p:txBody>
      </p:sp>
      <p:sp>
        <p:nvSpPr>
          <p:cNvPr id="9" name="TextBox 8">
            <a:extLst>
              <a:ext uri="{FF2B5EF4-FFF2-40B4-BE49-F238E27FC236}">
                <a16:creationId xmlns:a16="http://schemas.microsoft.com/office/drawing/2014/main" id="{D74423AF-FFC1-D6BD-8FFA-5600B88DB71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035</a:t>
            </a:r>
          </a:p>
        </p:txBody>
      </p:sp>
      <p:pic>
        <p:nvPicPr>
          <p:cNvPr id="12" name="Picture 11">
            <a:extLst>
              <a:ext uri="{FF2B5EF4-FFF2-40B4-BE49-F238E27FC236}">
                <a16:creationId xmlns:a16="http://schemas.microsoft.com/office/drawing/2014/main" id="{67D227CC-7FFD-DC2E-FBD1-902CE7D5119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01E592E-2407-9FDE-F294-1872461834A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A6E157EA-2C0C-C6FE-E347-1B7DD4FF3CB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8805FBE-A0C0-4364-965D-816F9657F1B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B50C256-035B-2010-4CD3-DD9F690896C6}"/>
              </a:ext>
            </a:extLst>
          </p:cNvPr>
          <p:cNvPicPr>
            <a:picLocks noChangeAspect="1"/>
          </p:cNvPicPr>
          <p:nvPr/>
        </p:nvPicPr>
        <p:blipFill>
          <a:blip r:embed="rId5"/>
          <a:stretch>
            <a:fillRect/>
          </a:stretch>
        </p:blipFill>
        <p:spPr>
          <a:xfrm>
            <a:off x="1816952" y="1591337"/>
            <a:ext cx="10146064" cy="483994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F33104B-0400-99AC-621E-22BF51A1884E}"/>
              </a:ext>
            </a:extLst>
          </p:cNvPr>
          <p:cNvPicPr>
            <a:picLocks noChangeAspect="1"/>
          </p:cNvPicPr>
          <p:nvPr/>
        </p:nvPicPr>
        <p:blipFill>
          <a:blip r:embed="rId6"/>
          <a:stretch>
            <a:fillRect/>
          </a:stretch>
        </p:blipFill>
        <p:spPr>
          <a:xfrm>
            <a:off x="4351942" y="1196828"/>
            <a:ext cx="6795418" cy="31922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33726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4F896-B4BD-54E2-9F15-54BE271C6C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55713E-C60D-DA36-68F6-D983BF4EDC0E}"/>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33: Technology Gap Analysis</a:t>
            </a:r>
            <a:endParaRPr lang="en-US" cap="none" dirty="0"/>
          </a:p>
        </p:txBody>
      </p:sp>
      <p:sp>
        <p:nvSpPr>
          <p:cNvPr id="9" name="TextBox 8">
            <a:extLst>
              <a:ext uri="{FF2B5EF4-FFF2-40B4-BE49-F238E27FC236}">
                <a16:creationId xmlns:a16="http://schemas.microsoft.com/office/drawing/2014/main" id="{7081F66F-3F64-4381-AAC0-4093B9A7959E}"/>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036</a:t>
            </a:r>
          </a:p>
        </p:txBody>
      </p:sp>
      <p:pic>
        <p:nvPicPr>
          <p:cNvPr id="12" name="Picture 11">
            <a:extLst>
              <a:ext uri="{FF2B5EF4-FFF2-40B4-BE49-F238E27FC236}">
                <a16:creationId xmlns:a16="http://schemas.microsoft.com/office/drawing/2014/main" id="{68E70FF4-CDF3-0AAD-ED91-F6CB17C7A41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9777B32-7BB7-9720-6035-81CF60E8D97A}"/>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053DAF0-44B6-39A1-8350-C18B6CA9FFC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B343731-B7E5-5EA9-2A5F-C620E08DD48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CD746380-9838-68F1-5C43-0BE630CB281F}"/>
              </a:ext>
            </a:extLst>
          </p:cNvPr>
          <p:cNvPicPr>
            <a:picLocks noChangeAspect="1"/>
          </p:cNvPicPr>
          <p:nvPr/>
        </p:nvPicPr>
        <p:blipFill>
          <a:blip r:embed="rId5"/>
          <a:stretch>
            <a:fillRect/>
          </a:stretch>
        </p:blipFill>
        <p:spPr>
          <a:xfrm>
            <a:off x="1819256" y="1784691"/>
            <a:ext cx="10261600" cy="462626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F2792A1-0442-7104-5DAA-01FE12C4656E}"/>
              </a:ext>
            </a:extLst>
          </p:cNvPr>
          <p:cNvPicPr>
            <a:picLocks noChangeAspect="1"/>
          </p:cNvPicPr>
          <p:nvPr/>
        </p:nvPicPr>
        <p:blipFill>
          <a:blip r:embed="rId6"/>
          <a:stretch>
            <a:fillRect/>
          </a:stretch>
        </p:blipFill>
        <p:spPr>
          <a:xfrm>
            <a:off x="7091969" y="1330173"/>
            <a:ext cx="4056564" cy="34562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06322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B9EE8-5B50-AFC7-8F26-D33CAE4C29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003930-01BF-92E2-4BE9-EB82B71496B0}"/>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E&amp;F: Opportunities &amp; Solutions and Migration Planning</a:t>
            </a:r>
            <a:br>
              <a:rPr lang="en-US" altLang="zh-CN" cap="none" dirty="0"/>
            </a:br>
            <a:r>
              <a:rPr lang="en-US" altLang="zh-CN" cap="none" dirty="0"/>
              <a:t>- Figure 34: Migration View</a:t>
            </a:r>
            <a:endParaRPr lang="en-US" cap="none" dirty="0"/>
          </a:p>
        </p:txBody>
      </p:sp>
      <p:sp>
        <p:nvSpPr>
          <p:cNvPr id="9" name="TextBox 8">
            <a:extLst>
              <a:ext uri="{FF2B5EF4-FFF2-40B4-BE49-F238E27FC236}">
                <a16:creationId xmlns:a16="http://schemas.microsoft.com/office/drawing/2014/main" id="{3F239D1B-C679-2CC4-2A7F-FA04908A559A}"/>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037</a:t>
            </a:r>
          </a:p>
        </p:txBody>
      </p:sp>
      <p:pic>
        <p:nvPicPr>
          <p:cNvPr id="12" name="Picture 11">
            <a:extLst>
              <a:ext uri="{FF2B5EF4-FFF2-40B4-BE49-F238E27FC236}">
                <a16:creationId xmlns:a16="http://schemas.microsoft.com/office/drawing/2014/main" id="{8ABC071A-18A7-9912-AC7F-D7CAD4E2E52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345C503-EB6B-2C48-CA7F-EC498116F35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0B45AA7-C793-6442-ECBC-87A228F7EDE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0419977-52C2-24DD-1F50-0898C3F0406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70DC1934-04D5-A0FA-E121-EDA5A48E9701}"/>
              </a:ext>
            </a:extLst>
          </p:cNvPr>
          <p:cNvPicPr>
            <a:picLocks noChangeAspect="1"/>
          </p:cNvPicPr>
          <p:nvPr/>
        </p:nvPicPr>
        <p:blipFill>
          <a:blip r:embed="rId5"/>
          <a:stretch>
            <a:fillRect/>
          </a:stretch>
        </p:blipFill>
        <p:spPr>
          <a:xfrm>
            <a:off x="1865912" y="1960511"/>
            <a:ext cx="9899367" cy="44639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A2129D-DBEB-3C4D-6E4A-0580BAF514E7}"/>
              </a:ext>
            </a:extLst>
          </p:cNvPr>
          <p:cNvPicPr>
            <a:picLocks noChangeAspect="1"/>
          </p:cNvPicPr>
          <p:nvPr/>
        </p:nvPicPr>
        <p:blipFill>
          <a:blip r:embed="rId6"/>
          <a:stretch>
            <a:fillRect/>
          </a:stretch>
        </p:blipFill>
        <p:spPr>
          <a:xfrm>
            <a:off x="2834517" y="1841642"/>
            <a:ext cx="8339918" cy="20299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43867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C97F5-E843-E802-459C-061E1DB18E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48F33C-999C-059F-FF30-DCB0A8DF9E35}"/>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E&amp;F: Opportunities &amp; Solutions and Migration Planning</a:t>
            </a:r>
            <a:br>
              <a:rPr lang="en-US" altLang="zh-CN" cap="none" dirty="0"/>
            </a:br>
            <a:r>
              <a:rPr lang="en-US" altLang="zh-CN" cap="none" dirty="0"/>
              <a:t>- Figure 35: TOGAF Project Context Diagram</a:t>
            </a:r>
            <a:endParaRPr lang="en-US" cap="none" dirty="0"/>
          </a:p>
        </p:txBody>
      </p:sp>
      <p:sp>
        <p:nvSpPr>
          <p:cNvPr id="9" name="TextBox 8">
            <a:extLst>
              <a:ext uri="{FF2B5EF4-FFF2-40B4-BE49-F238E27FC236}">
                <a16:creationId xmlns:a16="http://schemas.microsoft.com/office/drawing/2014/main" id="{90A4DB42-565C-5F29-5A61-3545997BD5D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038</a:t>
            </a:r>
          </a:p>
        </p:txBody>
      </p:sp>
      <p:pic>
        <p:nvPicPr>
          <p:cNvPr id="12" name="Picture 11">
            <a:extLst>
              <a:ext uri="{FF2B5EF4-FFF2-40B4-BE49-F238E27FC236}">
                <a16:creationId xmlns:a16="http://schemas.microsoft.com/office/drawing/2014/main" id="{87A47166-20DA-D050-7A43-A79EBACC80D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C8089A7-C813-29E8-52F1-7C1D27F9CD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C4EE3A8-87C5-3CD5-4AB7-34DE7FDC22F9}"/>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B0D24420-45FD-A623-BD28-8162C8AE071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BF240166-B119-4F93-D120-BE37FB298845}"/>
              </a:ext>
            </a:extLst>
          </p:cNvPr>
          <p:cNvPicPr>
            <a:picLocks noChangeAspect="1"/>
          </p:cNvPicPr>
          <p:nvPr/>
        </p:nvPicPr>
        <p:blipFill>
          <a:blip r:embed="rId5"/>
          <a:stretch>
            <a:fillRect/>
          </a:stretch>
        </p:blipFill>
        <p:spPr>
          <a:xfrm>
            <a:off x="1960880" y="1907054"/>
            <a:ext cx="9796394" cy="47071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3BCCF4B-C504-77F4-FAA1-CC88E9F9054C}"/>
              </a:ext>
            </a:extLst>
          </p:cNvPr>
          <p:cNvPicPr>
            <a:picLocks noChangeAspect="1"/>
          </p:cNvPicPr>
          <p:nvPr/>
        </p:nvPicPr>
        <p:blipFill>
          <a:blip r:embed="rId6"/>
          <a:stretch>
            <a:fillRect/>
          </a:stretch>
        </p:blipFill>
        <p:spPr>
          <a:xfrm>
            <a:off x="4714239" y="1827757"/>
            <a:ext cx="7051040" cy="28101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853144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0EA0E-07E8-282B-EA53-27BC753C67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BB946E-3678-93A4-6944-AF1313F186D9}"/>
              </a:ext>
            </a:extLst>
          </p:cNvPr>
          <p:cNvSpPr>
            <a:spLocks noGrp="1"/>
          </p:cNvSpPr>
          <p:nvPr>
            <p:ph type="title"/>
          </p:nvPr>
        </p:nvSpPr>
        <p:spPr>
          <a:xfrm>
            <a:off x="2243673" y="584362"/>
            <a:ext cx="9521606" cy="1200329"/>
          </a:xfrm>
        </p:spPr>
        <p:txBody>
          <a:bodyPr anchor="t">
            <a:normAutofit/>
          </a:bodyPr>
          <a:lstStyle/>
          <a:p>
            <a:r>
              <a:rPr lang="en-US" altLang="zh-CN" cap="none" dirty="0"/>
              <a:t>Summary: Archi Model with Ontology View</a:t>
            </a:r>
            <a:endParaRPr lang="en-US" cap="none" dirty="0"/>
          </a:p>
        </p:txBody>
      </p:sp>
      <p:sp>
        <p:nvSpPr>
          <p:cNvPr id="9" name="TextBox 8">
            <a:extLst>
              <a:ext uri="{FF2B5EF4-FFF2-40B4-BE49-F238E27FC236}">
                <a16:creationId xmlns:a16="http://schemas.microsoft.com/office/drawing/2014/main" id="{306A0674-9EA1-8484-7092-9ECC24434EA7}"/>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039</a:t>
            </a:r>
          </a:p>
        </p:txBody>
      </p:sp>
      <p:pic>
        <p:nvPicPr>
          <p:cNvPr id="12" name="Picture 11">
            <a:extLst>
              <a:ext uri="{FF2B5EF4-FFF2-40B4-BE49-F238E27FC236}">
                <a16:creationId xmlns:a16="http://schemas.microsoft.com/office/drawing/2014/main" id="{153957F0-6213-282C-DCBF-8635E471174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48A1FEF-79C6-2336-44C6-D973FE050A2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CEC0925B-DE68-5548-9357-FF6B456762B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0D241E3-162D-3808-5536-99E4EF1CB6A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5370F66-80CA-56C0-7C21-25BFC2F1F027}"/>
              </a:ext>
            </a:extLst>
          </p:cNvPr>
          <p:cNvPicPr>
            <a:picLocks noChangeAspect="1"/>
          </p:cNvPicPr>
          <p:nvPr/>
        </p:nvPicPr>
        <p:blipFill>
          <a:blip r:embed="rId5"/>
          <a:stretch>
            <a:fillRect/>
          </a:stretch>
        </p:blipFill>
        <p:spPr>
          <a:xfrm>
            <a:off x="2243673" y="1246777"/>
            <a:ext cx="9002655" cy="5283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6321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row: Right 18">
            <a:extLst>
              <a:ext uri="{FF2B5EF4-FFF2-40B4-BE49-F238E27FC236}">
                <a16:creationId xmlns:a16="http://schemas.microsoft.com/office/drawing/2014/main" id="{1060B2FF-90E0-00D1-B4C8-9C3FE5AF3437}"/>
              </a:ext>
            </a:extLst>
          </p:cNvPr>
          <p:cNvSpPr/>
          <p:nvPr/>
        </p:nvSpPr>
        <p:spPr>
          <a:xfrm rot="19331470">
            <a:off x="3422226" y="3323964"/>
            <a:ext cx="7541370" cy="1107440"/>
          </a:xfrm>
          <a:prstGeom prst="rightArrow">
            <a:avLst>
              <a:gd name="adj1" fmla="val 50000"/>
              <a:gd name="adj2" fmla="val 6743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28C5BFD-E7B9-C510-6A23-F2664BADB35E}"/>
              </a:ext>
            </a:extLst>
          </p:cNvPr>
          <p:cNvPicPr>
            <a:picLocks noChangeAspect="1"/>
          </p:cNvPicPr>
          <p:nvPr/>
        </p:nvPicPr>
        <p:blipFill>
          <a:blip r:embed="rId2"/>
          <a:stretch>
            <a:fillRect/>
          </a:stretch>
        </p:blipFill>
        <p:spPr>
          <a:xfrm>
            <a:off x="781962" y="5194981"/>
            <a:ext cx="4886961" cy="1291287"/>
          </a:xfrm>
          <a:prstGeom prst="rect">
            <a:avLst/>
          </a:prstGeom>
        </p:spPr>
      </p:pic>
      <p:sp>
        <p:nvSpPr>
          <p:cNvPr id="2" name="Title 1">
            <a:extLst>
              <a:ext uri="{FF2B5EF4-FFF2-40B4-BE49-F238E27FC236}">
                <a16:creationId xmlns:a16="http://schemas.microsoft.com/office/drawing/2014/main" id="{D72F1C13-F3C9-59D4-524C-FDF95965E1AD}"/>
              </a:ext>
            </a:extLst>
          </p:cNvPr>
          <p:cNvSpPr>
            <a:spLocks noGrp="1"/>
          </p:cNvSpPr>
          <p:nvPr>
            <p:ph type="title"/>
          </p:nvPr>
        </p:nvSpPr>
        <p:spPr>
          <a:xfrm>
            <a:off x="352213" y="371732"/>
            <a:ext cx="5550747" cy="969387"/>
          </a:xfrm>
        </p:spPr>
        <p:txBody>
          <a:bodyPr/>
          <a:lstStyle/>
          <a:p>
            <a:r>
              <a:rPr lang="en-US" dirty="0"/>
              <a:t>My Courses About ArchiMate®</a:t>
            </a:r>
          </a:p>
        </p:txBody>
      </p:sp>
      <p:sp>
        <p:nvSpPr>
          <p:cNvPr id="4" name="Slide Number Placeholder 3">
            <a:extLst>
              <a:ext uri="{FF2B5EF4-FFF2-40B4-BE49-F238E27FC236}">
                <a16:creationId xmlns:a16="http://schemas.microsoft.com/office/drawing/2014/main" id="{854616C9-078F-4D1D-8A82-403703EF39B4}"/>
              </a:ext>
            </a:extLst>
          </p:cNvPr>
          <p:cNvSpPr>
            <a:spLocks noGrp="1"/>
          </p:cNvSpPr>
          <p:nvPr>
            <p:ph type="sldNum" sz="quarter" idx="12"/>
          </p:nvPr>
        </p:nvSpPr>
        <p:spPr/>
        <p:txBody>
          <a:bodyPr/>
          <a:lstStyle/>
          <a:p>
            <a:fld id="{FE024F78-56A6-7740-B68D-8D4D026EDF3F}" type="slidenum">
              <a:rPr lang="en-US" smtClean="0"/>
              <a:pPr/>
              <a:t>45</a:t>
            </a:fld>
            <a:endParaRPr lang="en-US" dirty="0"/>
          </a:p>
        </p:txBody>
      </p:sp>
      <p:pic>
        <p:nvPicPr>
          <p:cNvPr id="10" name="Picture 9">
            <a:extLst>
              <a:ext uri="{FF2B5EF4-FFF2-40B4-BE49-F238E27FC236}">
                <a16:creationId xmlns:a16="http://schemas.microsoft.com/office/drawing/2014/main" id="{CFA031C9-767A-EBA5-C087-DC2B9ABD222E}"/>
              </a:ext>
            </a:extLst>
          </p:cNvPr>
          <p:cNvPicPr>
            <a:picLocks noChangeAspect="1"/>
          </p:cNvPicPr>
          <p:nvPr/>
        </p:nvPicPr>
        <p:blipFill>
          <a:blip r:embed="rId3"/>
          <a:stretch>
            <a:fillRect/>
          </a:stretch>
        </p:blipFill>
        <p:spPr>
          <a:xfrm>
            <a:off x="5252237" y="1902283"/>
            <a:ext cx="4671054" cy="1291286"/>
          </a:xfrm>
          <a:prstGeom prst="rect">
            <a:avLst/>
          </a:prstGeom>
        </p:spPr>
      </p:pic>
      <p:pic>
        <p:nvPicPr>
          <p:cNvPr id="16" name="Picture 15">
            <a:extLst>
              <a:ext uri="{FF2B5EF4-FFF2-40B4-BE49-F238E27FC236}">
                <a16:creationId xmlns:a16="http://schemas.microsoft.com/office/drawing/2014/main" id="{1E3E9FFC-9D45-9EA3-37C7-23DF2DACE1A7}"/>
              </a:ext>
            </a:extLst>
          </p:cNvPr>
          <p:cNvPicPr>
            <a:picLocks noChangeAspect="1"/>
          </p:cNvPicPr>
          <p:nvPr/>
        </p:nvPicPr>
        <p:blipFill>
          <a:blip r:embed="rId4"/>
          <a:stretch>
            <a:fillRect/>
          </a:stretch>
        </p:blipFill>
        <p:spPr>
          <a:xfrm>
            <a:off x="6588059" y="70427"/>
            <a:ext cx="4728134" cy="1443414"/>
          </a:xfrm>
          <a:prstGeom prst="rect">
            <a:avLst/>
          </a:prstGeom>
        </p:spPr>
      </p:pic>
      <p:pic>
        <p:nvPicPr>
          <p:cNvPr id="6" name="Picture 5">
            <a:extLst>
              <a:ext uri="{FF2B5EF4-FFF2-40B4-BE49-F238E27FC236}">
                <a16:creationId xmlns:a16="http://schemas.microsoft.com/office/drawing/2014/main" id="{AAE7DF26-12D6-7096-F5A3-EE5A1C4437A7}"/>
              </a:ext>
            </a:extLst>
          </p:cNvPr>
          <p:cNvPicPr>
            <a:picLocks noChangeAspect="1"/>
          </p:cNvPicPr>
          <p:nvPr/>
        </p:nvPicPr>
        <p:blipFill>
          <a:blip r:embed="rId5"/>
          <a:stretch>
            <a:fillRect/>
          </a:stretch>
        </p:blipFill>
        <p:spPr>
          <a:xfrm>
            <a:off x="452429" y="1412771"/>
            <a:ext cx="3473924" cy="231594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9723279-CEA8-0C1B-2AAC-C7F5032DCD9C}"/>
              </a:ext>
            </a:extLst>
          </p:cNvPr>
          <p:cNvPicPr>
            <a:picLocks noChangeAspect="1"/>
          </p:cNvPicPr>
          <p:nvPr/>
        </p:nvPicPr>
        <p:blipFill>
          <a:blip r:embed="rId6"/>
          <a:stretch>
            <a:fillRect/>
          </a:stretch>
        </p:blipFill>
        <p:spPr>
          <a:xfrm>
            <a:off x="6968721" y="3616679"/>
            <a:ext cx="4551501" cy="1278383"/>
          </a:xfrm>
          <a:prstGeom prst="rect">
            <a:avLst/>
          </a:prstGeom>
        </p:spPr>
      </p:pic>
      <p:pic>
        <p:nvPicPr>
          <p:cNvPr id="12" name="Picture 11">
            <a:extLst>
              <a:ext uri="{FF2B5EF4-FFF2-40B4-BE49-F238E27FC236}">
                <a16:creationId xmlns:a16="http://schemas.microsoft.com/office/drawing/2014/main" id="{50EBBD4F-0806-8F80-D119-9D7972730DBD}"/>
              </a:ext>
            </a:extLst>
          </p:cNvPr>
          <p:cNvPicPr>
            <a:picLocks noChangeAspect="1"/>
          </p:cNvPicPr>
          <p:nvPr/>
        </p:nvPicPr>
        <p:blipFill>
          <a:blip r:embed="rId7"/>
          <a:stretch>
            <a:fillRect/>
          </a:stretch>
        </p:blipFill>
        <p:spPr>
          <a:xfrm>
            <a:off x="2174418" y="3616483"/>
            <a:ext cx="4551501" cy="1278383"/>
          </a:xfrm>
          <a:prstGeom prst="rect">
            <a:avLst/>
          </a:prstGeom>
        </p:spPr>
      </p:pic>
    </p:spTree>
    <p:extLst>
      <p:ext uri="{BB962C8B-B14F-4D97-AF65-F5344CB8AC3E}">
        <p14:creationId xmlns:p14="http://schemas.microsoft.com/office/powerpoint/2010/main" val="408024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163369"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0BD13-8621-AB95-F4B8-EA26483EDB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0AA16A-729F-EBFE-C80A-61E04B382DA8}"/>
              </a:ext>
            </a:extLst>
          </p:cNvPr>
          <p:cNvSpPr>
            <a:spLocks noGrp="1"/>
          </p:cNvSpPr>
          <p:nvPr>
            <p:ph type="title"/>
          </p:nvPr>
        </p:nvSpPr>
        <p:spPr>
          <a:xfrm>
            <a:off x="2005523" y="643842"/>
            <a:ext cx="9345448" cy="1140849"/>
          </a:xfrm>
        </p:spPr>
        <p:txBody>
          <a:bodyPr anchor="t"/>
          <a:lstStyle/>
          <a:p>
            <a:r>
              <a:rPr lang="en-US" altLang="zh-CN" cap="none" dirty="0"/>
              <a:t>Archi Tool Initialization</a:t>
            </a:r>
            <a:endParaRPr lang="en-US" cap="none" dirty="0"/>
          </a:p>
        </p:txBody>
      </p:sp>
      <p:sp>
        <p:nvSpPr>
          <p:cNvPr id="9" name="TextBox 8">
            <a:extLst>
              <a:ext uri="{FF2B5EF4-FFF2-40B4-BE49-F238E27FC236}">
                <a16:creationId xmlns:a16="http://schemas.microsoft.com/office/drawing/2014/main" id="{F26C23DE-57C4-15F4-AFC9-62950ABF3A2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A4523FCA-A40C-A4AF-0198-00D640ECC5E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8BC00D3-8285-01F7-7A57-283D39569C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E793BBF-64AF-96C3-1F71-3789FA7F2F2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BD0BC3F-DA06-A53C-1502-D96F8E26964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4C7C84D-637B-27C7-2BE5-6AED00BBEB76}"/>
              </a:ext>
            </a:extLst>
          </p:cNvPr>
          <p:cNvPicPr>
            <a:picLocks noChangeAspect="1"/>
          </p:cNvPicPr>
          <p:nvPr/>
        </p:nvPicPr>
        <p:blipFill>
          <a:blip r:embed="rId5"/>
          <a:stretch>
            <a:fillRect/>
          </a:stretch>
        </p:blipFill>
        <p:spPr>
          <a:xfrm>
            <a:off x="1916167" y="2061219"/>
            <a:ext cx="7278448" cy="442957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155A5C8-01E1-0195-1065-B6EFFEF8D7B6}"/>
              </a:ext>
            </a:extLst>
          </p:cNvPr>
          <p:cNvPicPr>
            <a:picLocks noChangeAspect="1"/>
          </p:cNvPicPr>
          <p:nvPr/>
        </p:nvPicPr>
        <p:blipFill>
          <a:blip r:embed="rId6"/>
          <a:stretch>
            <a:fillRect/>
          </a:stretch>
        </p:blipFill>
        <p:spPr>
          <a:xfrm>
            <a:off x="7368959" y="2707640"/>
            <a:ext cx="3651312"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064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2944</TotalTime>
  <Words>975</Words>
  <Application>Microsoft Office PowerPoint</Application>
  <PresentationFormat>Widescreen</PresentationFormat>
  <Paragraphs>150</Paragraphs>
  <Slides>46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ArchiSurance Case Study Overview &amp; Intro</vt:lpstr>
      <vt:lpstr>Check Other Related Course</vt:lpstr>
      <vt:lpstr>Archi Tool Initialization</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Figure 08: Solution Concept View</vt:lpstr>
      <vt:lpstr>Phase A: Architecture Vision - Ontology View on Motivation Layer</vt:lpstr>
      <vt:lpstr>Phase B: Business Architecture - Figure 09: Organization View</vt:lpstr>
      <vt:lpstr>Phase B: Business Architecture - Figure 10: Organization Decomposition (Nested)</vt:lpstr>
      <vt:lpstr>Phase B: Business Architecture - Figure 11: Value Stream</vt:lpstr>
      <vt:lpstr>Phase B: Business Architecture - Figure 12: Capability Map View (Baseline)</vt:lpstr>
      <vt:lpstr>Phase B: Business Architecture - Figure 13: Value Stream – Capability Cross-Mapping</vt:lpstr>
      <vt:lpstr>Phase B: Business Architecture - Figure 14: Business Function View (Baseline)</vt:lpstr>
      <vt:lpstr>Phase B: Business Architecture - Figure 15: Capability Realization (Baseline, Partial)</vt:lpstr>
      <vt:lpstr>Phase B: Business Architecture - Figure 16: Business Process View (Baseline)</vt:lpstr>
      <vt:lpstr>Phase B: Business Architecture - Figure 17: Value Stream are Realized by Business Processes</vt:lpstr>
      <vt:lpstr>Phase B: Business Architecture - Figure 18: (Partial) Requirements Realization View</vt:lpstr>
      <vt:lpstr>Phase B: Business Architecture - Figure 19: Capability Gap Analysis</vt:lpstr>
      <vt:lpstr>Phase B: Business Architecture - Figure 20: Resource Map View (Target)</vt:lpstr>
      <vt:lpstr>Phase B: Business Architecture - Figure 21: Resource Realization View (Target)</vt:lpstr>
      <vt:lpstr>Phase B: Business Architecture - Ontology View on Strategy &amp; Business Layer</vt:lpstr>
      <vt:lpstr>Phase C: Information System Architecture - App - Figure 22: Application Cooperation View (Baseline)</vt:lpstr>
      <vt:lpstr>Phase C: Information System Architecture - App - Figure 23: Application Cooperation View (Target)</vt:lpstr>
      <vt:lpstr>Phase C: Information System Architecture - App - Figure 24: Application Usage View (Baseline)</vt:lpstr>
      <vt:lpstr>Phase C: Information System Architecture - App - Figure 25: Application Behavior View (Target)</vt:lpstr>
      <vt:lpstr>Phase C: Information System Architecture - App - Figure 26: Application Arch. Gap Analysis</vt:lpstr>
      <vt:lpstr>Phase C: Information System Architecture - Data - Figure 27: Info Structure View – Business Objects</vt:lpstr>
      <vt:lpstr>Phase C: Information System Architecture - Data - Figure 28: Data Dissemination Diagram</vt:lpstr>
      <vt:lpstr>Phase D: Technology Architecture - Figure 29: Technology View (Baseline)</vt:lpstr>
      <vt:lpstr>Phase D: Technology Architecture - Figure 30: Technology View (Target)</vt:lpstr>
      <vt:lpstr>Phase D: Technology Architecture - Figure 31: Data Acquisition from IoT Services (Target)</vt:lpstr>
      <vt:lpstr>Phase D: Technology Architecture - Figure 32: IoT Services (Target)</vt:lpstr>
      <vt:lpstr>Phase D: Technology Architecture - Figure 33: Technology Gap Analysis</vt:lpstr>
      <vt:lpstr>Phase E&amp;F: Opportunities &amp; Solutions and Migration Planning - Figure 34: Migration View</vt:lpstr>
      <vt:lpstr>Phase E&amp;F: Opportunities &amp; Solutions and Migration Planning - Figure 35: TOGAF Project Context Diagram</vt:lpstr>
      <vt:lpstr>Summary: Archi Model with Ontology View</vt:lpstr>
      <vt:lpstr>My Courses About ArchiMate®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60</cp:revision>
  <dcterms:created xsi:type="dcterms:W3CDTF">2024-12-16T12:48:57Z</dcterms:created>
  <dcterms:modified xsi:type="dcterms:W3CDTF">2025-03-02T11:21:56Z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